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
  </p:notesMasterIdLst>
  <p:sldIdLst>
    <p:sldId id="256" r:id="rId2"/>
    <p:sldId id="257" r:id="rId3"/>
    <p:sldId id="258" r:id="rId4"/>
    <p:sldId id="259" r:id="rId5"/>
    <p:sldId id="260" r:id="rId6"/>
    <p:sldId id="262"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6"/>
    <p:restoredTop sz="94558"/>
  </p:normalViewPr>
  <p:slideViewPr>
    <p:cSldViewPr snapToGrid="0" snapToObjects="1">
      <p:cViewPr varScale="1">
        <p:scale>
          <a:sx n="117" d="100"/>
          <a:sy n="117" d="100"/>
        </p:scale>
        <p:origin x="192"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05E6BE-FC3E-4A71-A7AB-E15F7B723A7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48FDD04-4A2D-46D2-A829-883CD5D0A9DA}">
      <dgm:prSet custT="1"/>
      <dgm:spPr/>
      <dgm:t>
        <a:bodyPr/>
        <a:lstStyle/>
        <a:p>
          <a:pPr algn="ctr"/>
          <a:r>
            <a:rPr lang="en-US" sz="1600" u="sng"/>
            <a:t>Product Owner</a:t>
          </a:r>
          <a:endParaRPr lang="en-US" sz="1600"/>
        </a:p>
      </dgm:t>
    </dgm:pt>
    <dgm:pt modelId="{5080701D-0F14-4042-9A93-16B25DF39A32}" type="parTrans" cxnId="{4FEEB092-4C00-4E87-A392-B3C0B9295ABA}">
      <dgm:prSet/>
      <dgm:spPr/>
      <dgm:t>
        <a:bodyPr/>
        <a:lstStyle/>
        <a:p>
          <a:endParaRPr lang="en-US"/>
        </a:p>
      </dgm:t>
    </dgm:pt>
    <dgm:pt modelId="{7BC88212-4590-4DA1-9E32-AF27BB678D87}" type="sibTrans" cxnId="{4FEEB092-4C00-4E87-A392-B3C0B9295ABA}">
      <dgm:prSet/>
      <dgm:spPr/>
      <dgm:t>
        <a:bodyPr/>
        <a:lstStyle/>
        <a:p>
          <a:endParaRPr lang="en-US"/>
        </a:p>
      </dgm:t>
    </dgm:pt>
    <dgm:pt modelId="{F690ECCF-B619-44F1-A711-73C278DFC204}">
      <dgm:prSet/>
      <dgm:spPr/>
      <dgm:t>
        <a:bodyPr/>
        <a:lstStyle/>
        <a:p>
          <a:pPr algn="ctr"/>
          <a:r>
            <a:rPr lang="en-US"/>
            <a:t>Controls the Backlog of the Team and represents the shareholders of the actual project. He or She is mainly responsible for starting the conception of direction for product development and progress.</a:t>
          </a:r>
        </a:p>
      </dgm:t>
    </dgm:pt>
    <dgm:pt modelId="{1A658F8F-5B2F-4CA5-B7C4-FFFAB5918400}" type="parTrans" cxnId="{EC3B2188-5075-48C1-BEFF-90C3DF44BBFE}">
      <dgm:prSet/>
      <dgm:spPr/>
      <dgm:t>
        <a:bodyPr/>
        <a:lstStyle/>
        <a:p>
          <a:endParaRPr lang="en-US"/>
        </a:p>
      </dgm:t>
    </dgm:pt>
    <dgm:pt modelId="{E3B1F2DA-6CAD-4BC2-A59B-FCABB627E172}" type="sibTrans" cxnId="{EC3B2188-5075-48C1-BEFF-90C3DF44BBFE}">
      <dgm:prSet/>
      <dgm:spPr/>
      <dgm:t>
        <a:bodyPr/>
        <a:lstStyle/>
        <a:p>
          <a:endParaRPr lang="en-US"/>
        </a:p>
      </dgm:t>
    </dgm:pt>
    <dgm:pt modelId="{47C47D27-BF77-4EBA-8B8B-0F4B66FB544B}">
      <dgm:prSet custT="1"/>
      <dgm:spPr/>
      <dgm:t>
        <a:bodyPr/>
        <a:lstStyle/>
        <a:p>
          <a:pPr algn="ctr"/>
          <a:r>
            <a:rPr lang="en-US" sz="1600" u="sng"/>
            <a:t>Scrum Master</a:t>
          </a:r>
          <a:endParaRPr lang="en-US" sz="1600"/>
        </a:p>
      </dgm:t>
    </dgm:pt>
    <dgm:pt modelId="{DC11913E-109C-4A7E-A101-B24119E949EB}" type="parTrans" cxnId="{D43F9141-3654-458C-A86F-A0E5002764F7}">
      <dgm:prSet/>
      <dgm:spPr/>
      <dgm:t>
        <a:bodyPr/>
        <a:lstStyle/>
        <a:p>
          <a:endParaRPr lang="en-US"/>
        </a:p>
      </dgm:t>
    </dgm:pt>
    <dgm:pt modelId="{A19F40A3-912D-4FE2-BDA6-A96358043D13}" type="sibTrans" cxnId="{D43F9141-3654-458C-A86F-A0E5002764F7}">
      <dgm:prSet/>
      <dgm:spPr/>
      <dgm:t>
        <a:bodyPr/>
        <a:lstStyle/>
        <a:p>
          <a:endParaRPr lang="en-US"/>
        </a:p>
      </dgm:t>
    </dgm:pt>
    <dgm:pt modelId="{1EEB3C33-3078-4576-879C-9AD2A386E731}">
      <dgm:prSet/>
      <dgm:spPr/>
      <dgm:t>
        <a:bodyPr/>
        <a:lstStyle/>
        <a:p>
          <a:pPr algn="ctr"/>
          <a:r>
            <a:rPr lang="en-US"/>
            <a:t>Controls administrative functions such as conducting team meetings, promote joint efforts, and deconstructing blockades that affect project progress</a:t>
          </a:r>
        </a:p>
      </dgm:t>
    </dgm:pt>
    <dgm:pt modelId="{ADCFDA76-3A5D-4131-87CC-C823C7D565C3}" type="parTrans" cxnId="{A0CCB22C-443A-4800-852A-280CF85D6090}">
      <dgm:prSet/>
      <dgm:spPr/>
      <dgm:t>
        <a:bodyPr/>
        <a:lstStyle/>
        <a:p>
          <a:endParaRPr lang="en-US"/>
        </a:p>
      </dgm:t>
    </dgm:pt>
    <dgm:pt modelId="{7A874C8B-6CCF-497B-86A4-E3D8C7CD98E8}" type="sibTrans" cxnId="{A0CCB22C-443A-4800-852A-280CF85D6090}">
      <dgm:prSet/>
      <dgm:spPr/>
      <dgm:t>
        <a:bodyPr/>
        <a:lstStyle/>
        <a:p>
          <a:endParaRPr lang="en-US"/>
        </a:p>
      </dgm:t>
    </dgm:pt>
    <dgm:pt modelId="{3DB2A2B4-73C8-4D29-A591-2C910BEDB844}">
      <dgm:prSet custT="1"/>
      <dgm:spPr/>
      <dgm:t>
        <a:bodyPr/>
        <a:lstStyle/>
        <a:p>
          <a:pPr algn="ctr"/>
          <a:r>
            <a:rPr lang="en-US" sz="1600" u="sng"/>
            <a:t>Development Team Members</a:t>
          </a:r>
          <a:endParaRPr lang="en-US" sz="1600"/>
        </a:p>
      </dgm:t>
    </dgm:pt>
    <dgm:pt modelId="{12F65C1D-C7A5-49D0-9043-0E15629C5AB3}" type="parTrans" cxnId="{D7887A98-3955-4866-889D-78EAAB6A1CC3}">
      <dgm:prSet/>
      <dgm:spPr/>
      <dgm:t>
        <a:bodyPr/>
        <a:lstStyle/>
        <a:p>
          <a:endParaRPr lang="en-US"/>
        </a:p>
      </dgm:t>
    </dgm:pt>
    <dgm:pt modelId="{54AC5C82-061D-40B4-9B5D-9C9531AC60B7}" type="sibTrans" cxnId="{D7887A98-3955-4866-889D-78EAAB6A1CC3}">
      <dgm:prSet/>
      <dgm:spPr/>
      <dgm:t>
        <a:bodyPr/>
        <a:lstStyle/>
        <a:p>
          <a:endParaRPr lang="en-US"/>
        </a:p>
      </dgm:t>
    </dgm:pt>
    <dgm:pt modelId="{0FA8DD73-2649-43D5-A879-82110523B687}">
      <dgm:prSet/>
      <dgm:spPr/>
      <dgm:t>
        <a:bodyPr/>
        <a:lstStyle/>
        <a:p>
          <a:pPr algn="ctr"/>
          <a:r>
            <a:rPr lang="en-US"/>
            <a:t>Can possibly consist of Tester, Programmer, or Product Designer.  Each role plays a key role in completing each given project. The key responsibilities of the Development Team is to perform work sprints as per the requirements provided by the Product Owner and coordinated by the Scrum Master</a:t>
          </a:r>
        </a:p>
      </dgm:t>
    </dgm:pt>
    <dgm:pt modelId="{ACEE6BFA-5C26-416A-80FE-83C37DAAB9BD}" type="parTrans" cxnId="{3AAC321D-7095-4FCA-A433-B0F76EECAF0A}">
      <dgm:prSet/>
      <dgm:spPr/>
      <dgm:t>
        <a:bodyPr/>
        <a:lstStyle/>
        <a:p>
          <a:endParaRPr lang="en-US"/>
        </a:p>
      </dgm:t>
    </dgm:pt>
    <dgm:pt modelId="{A59B5C7A-82F0-4185-BE4C-EB66ECB37264}" type="sibTrans" cxnId="{3AAC321D-7095-4FCA-A433-B0F76EECAF0A}">
      <dgm:prSet/>
      <dgm:spPr/>
      <dgm:t>
        <a:bodyPr/>
        <a:lstStyle/>
        <a:p>
          <a:endParaRPr lang="en-US"/>
        </a:p>
      </dgm:t>
    </dgm:pt>
    <dgm:pt modelId="{6C01B502-E6EE-764C-AD92-487C98CDE427}" type="pres">
      <dgm:prSet presAssocID="{4F05E6BE-FC3E-4A71-A7AB-E15F7B723A75}" presName="linear" presStyleCnt="0">
        <dgm:presLayoutVars>
          <dgm:animLvl val="lvl"/>
          <dgm:resizeHandles val="exact"/>
        </dgm:presLayoutVars>
      </dgm:prSet>
      <dgm:spPr/>
    </dgm:pt>
    <dgm:pt modelId="{B3EBFF7A-C5CD-6C45-A598-F16C5208632A}" type="pres">
      <dgm:prSet presAssocID="{548FDD04-4A2D-46D2-A829-883CD5D0A9DA}" presName="parentText" presStyleLbl="node1" presStyleIdx="0" presStyleCnt="6" custLinFactNeighborX="4764" custLinFactNeighborY="-60575">
        <dgm:presLayoutVars>
          <dgm:chMax val="0"/>
          <dgm:bulletEnabled val="1"/>
        </dgm:presLayoutVars>
      </dgm:prSet>
      <dgm:spPr/>
    </dgm:pt>
    <dgm:pt modelId="{08D3EF7F-18E1-884D-90F7-253145AA65D4}" type="pres">
      <dgm:prSet presAssocID="{7BC88212-4590-4DA1-9E32-AF27BB678D87}" presName="spacer" presStyleCnt="0"/>
      <dgm:spPr/>
    </dgm:pt>
    <dgm:pt modelId="{2F7B41D2-467F-924C-8A85-3908DD15D77D}" type="pres">
      <dgm:prSet presAssocID="{F690ECCF-B619-44F1-A711-73C278DFC204}" presName="parentText" presStyleLbl="node1" presStyleIdx="1" presStyleCnt="6">
        <dgm:presLayoutVars>
          <dgm:chMax val="0"/>
          <dgm:bulletEnabled val="1"/>
        </dgm:presLayoutVars>
      </dgm:prSet>
      <dgm:spPr/>
    </dgm:pt>
    <dgm:pt modelId="{038F23EC-BCE6-4D42-BE3D-F9BAF6E0169E}" type="pres">
      <dgm:prSet presAssocID="{E3B1F2DA-6CAD-4BC2-A59B-FCABB627E172}" presName="spacer" presStyleCnt="0"/>
      <dgm:spPr/>
    </dgm:pt>
    <dgm:pt modelId="{1FD43658-39C7-2C4B-8012-E7AA5D54F163}" type="pres">
      <dgm:prSet presAssocID="{47C47D27-BF77-4EBA-8B8B-0F4B66FB544B}" presName="parentText" presStyleLbl="node1" presStyleIdx="2" presStyleCnt="6">
        <dgm:presLayoutVars>
          <dgm:chMax val="0"/>
          <dgm:bulletEnabled val="1"/>
        </dgm:presLayoutVars>
      </dgm:prSet>
      <dgm:spPr/>
    </dgm:pt>
    <dgm:pt modelId="{9B6F3390-6DB7-1C43-9EB2-94B385898EA5}" type="pres">
      <dgm:prSet presAssocID="{A19F40A3-912D-4FE2-BDA6-A96358043D13}" presName="spacer" presStyleCnt="0"/>
      <dgm:spPr/>
    </dgm:pt>
    <dgm:pt modelId="{1FFE37C9-834F-6749-AE49-5E9B6F48F72D}" type="pres">
      <dgm:prSet presAssocID="{1EEB3C33-3078-4576-879C-9AD2A386E731}" presName="parentText" presStyleLbl="node1" presStyleIdx="3" presStyleCnt="6" custLinFactNeighborX="-1145" custLinFactNeighborY="-83053">
        <dgm:presLayoutVars>
          <dgm:chMax val="0"/>
          <dgm:bulletEnabled val="1"/>
        </dgm:presLayoutVars>
      </dgm:prSet>
      <dgm:spPr/>
    </dgm:pt>
    <dgm:pt modelId="{F5633F91-AE93-324E-AB54-1E0ECD54837E}" type="pres">
      <dgm:prSet presAssocID="{7A874C8B-6CCF-497B-86A4-E3D8C7CD98E8}" presName="spacer" presStyleCnt="0"/>
      <dgm:spPr/>
    </dgm:pt>
    <dgm:pt modelId="{DE0C12A2-F8B3-064B-9E78-E053C2B15A02}" type="pres">
      <dgm:prSet presAssocID="{3DB2A2B4-73C8-4D29-A591-2C910BEDB844}" presName="parentText" presStyleLbl="node1" presStyleIdx="4" presStyleCnt="6">
        <dgm:presLayoutVars>
          <dgm:chMax val="0"/>
          <dgm:bulletEnabled val="1"/>
        </dgm:presLayoutVars>
      </dgm:prSet>
      <dgm:spPr/>
    </dgm:pt>
    <dgm:pt modelId="{955B15DB-834A-5F41-B23D-631BD5C461E7}" type="pres">
      <dgm:prSet presAssocID="{54AC5C82-061D-40B4-9B5D-9C9531AC60B7}" presName="spacer" presStyleCnt="0"/>
      <dgm:spPr/>
    </dgm:pt>
    <dgm:pt modelId="{97ABEBE0-ECCA-3C42-B04A-C3897B8DBBC0}" type="pres">
      <dgm:prSet presAssocID="{0FA8DD73-2649-43D5-A879-82110523B687}" presName="parentText" presStyleLbl="node1" presStyleIdx="5" presStyleCnt="6" custLinFactY="-9859" custLinFactNeighborX="-294" custLinFactNeighborY="-100000">
        <dgm:presLayoutVars>
          <dgm:chMax val="0"/>
          <dgm:bulletEnabled val="1"/>
        </dgm:presLayoutVars>
      </dgm:prSet>
      <dgm:spPr/>
    </dgm:pt>
  </dgm:ptLst>
  <dgm:cxnLst>
    <dgm:cxn modelId="{3AAC321D-7095-4FCA-A433-B0F76EECAF0A}" srcId="{4F05E6BE-FC3E-4A71-A7AB-E15F7B723A75}" destId="{0FA8DD73-2649-43D5-A879-82110523B687}" srcOrd="5" destOrd="0" parTransId="{ACEE6BFA-5C26-416A-80FE-83C37DAAB9BD}" sibTransId="{A59B5C7A-82F0-4185-BE4C-EB66ECB37264}"/>
    <dgm:cxn modelId="{ACC7411F-2656-0C45-A14F-D2CC5AC91E57}" type="presOf" srcId="{0FA8DD73-2649-43D5-A879-82110523B687}" destId="{97ABEBE0-ECCA-3C42-B04A-C3897B8DBBC0}" srcOrd="0" destOrd="0" presId="urn:microsoft.com/office/officeart/2005/8/layout/vList2"/>
    <dgm:cxn modelId="{A0CCB22C-443A-4800-852A-280CF85D6090}" srcId="{4F05E6BE-FC3E-4A71-A7AB-E15F7B723A75}" destId="{1EEB3C33-3078-4576-879C-9AD2A386E731}" srcOrd="3" destOrd="0" parTransId="{ADCFDA76-3A5D-4131-87CC-C823C7D565C3}" sibTransId="{7A874C8B-6CCF-497B-86A4-E3D8C7CD98E8}"/>
    <dgm:cxn modelId="{8FAF163B-9262-B648-ACE2-7A17DD6F23EC}" type="presOf" srcId="{3DB2A2B4-73C8-4D29-A591-2C910BEDB844}" destId="{DE0C12A2-F8B3-064B-9E78-E053C2B15A02}" srcOrd="0" destOrd="0" presId="urn:microsoft.com/office/officeart/2005/8/layout/vList2"/>
    <dgm:cxn modelId="{D43F9141-3654-458C-A86F-A0E5002764F7}" srcId="{4F05E6BE-FC3E-4A71-A7AB-E15F7B723A75}" destId="{47C47D27-BF77-4EBA-8B8B-0F4B66FB544B}" srcOrd="2" destOrd="0" parTransId="{DC11913E-109C-4A7E-A101-B24119E949EB}" sibTransId="{A19F40A3-912D-4FE2-BDA6-A96358043D13}"/>
    <dgm:cxn modelId="{7DFAD07A-5DD7-1845-9627-878BA94D45FF}" type="presOf" srcId="{548FDD04-4A2D-46D2-A829-883CD5D0A9DA}" destId="{B3EBFF7A-C5CD-6C45-A598-F16C5208632A}" srcOrd="0" destOrd="0" presId="urn:microsoft.com/office/officeart/2005/8/layout/vList2"/>
    <dgm:cxn modelId="{64FD007B-63E1-6644-B34D-28756A1AF29F}" type="presOf" srcId="{F690ECCF-B619-44F1-A711-73C278DFC204}" destId="{2F7B41D2-467F-924C-8A85-3908DD15D77D}" srcOrd="0" destOrd="0" presId="urn:microsoft.com/office/officeart/2005/8/layout/vList2"/>
    <dgm:cxn modelId="{EC3B2188-5075-48C1-BEFF-90C3DF44BBFE}" srcId="{4F05E6BE-FC3E-4A71-A7AB-E15F7B723A75}" destId="{F690ECCF-B619-44F1-A711-73C278DFC204}" srcOrd="1" destOrd="0" parTransId="{1A658F8F-5B2F-4CA5-B7C4-FFFAB5918400}" sibTransId="{E3B1F2DA-6CAD-4BC2-A59B-FCABB627E172}"/>
    <dgm:cxn modelId="{7F3DE489-21E6-8F46-A050-7C85B4E0FBB2}" type="presOf" srcId="{1EEB3C33-3078-4576-879C-9AD2A386E731}" destId="{1FFE37C9-834F-6749-AE49-5E9B6F48F72D}" srcOrd="0" destOrd="0" presId="urn:microsoft.com/office/officeart/2005/8/layout/vList2"/>
    <dgm:cxn modelId="{4FEEB092-4C00-4E87-A392-B3C0B9295ABA}" srcId="{4F05E6BE-FC3E-4A71-A7AB-E15F7B723A75}" destId="{548FDD04-4A2D-46D2-A829-883CD5D0A9DA}" srcOrd="0" destOrd="0" parTransId="{5080701D-0F14-4042-9A93-16B25DF39A32}" sibTransId="{7BC88212-4590-4DA1-9E32-AF27BB678D87}"/>
    <dgm:cxn modelId="{D7887A98-3955-4866-889D-78EAAB6A1CC3}" srcId="{4F05E6BE-FC3E-4A71-A7AB-E15F7B723A75}" destId="{3DB2A2B4-73C8-4D29-A591-2C910BEDB844}" srcOrd="4" destOrd="0" parTransId="{12F65C1D-C7A5-49D0-9043-0E15629C5AB3}" sibTransId="{54AC5C82-061D-40B4-9B5D-9C9531AC60B7}"/>
    <dgm:cxn modelId="{3B2D09BE-5274-4B44-832D-D4FFDF24E490}" type="presOf" srcId="{47C47D27-BF77-4EBA-8B8B-0F4B66FB544B}" destId="{1FD43658-39C7-2C4B-8012-E7AA5D54F163}" srcOrd="0" destOrd="0" presId="urn:microsoft.com/office/officeart/2005/8/layout/vList2"/>
    <dgm:cxn modelId="{AAFE30FB-B0B2-0F40-A644-7B8CD6102D3F}" type="presOf" srcId="{4F05E6BE-FC3E-4A71-A7AB-E15F7B723A75}" destId="{6C01B502-E6EE-764C-AD92-487C98CDE427}" srcOrd="0" destOrd="0" presId="urn:microsoft.com/office/officeart/2005/8/layout/vList2"/>
    <dgm:cxn modelId="{52ABA77D-3B45-0C49-8C29-4D57A33613D7}" type="presParOf" srcId="{6C01B502-E6EE-764C-AD92-487C98CDE427}" destId="{B3EBFF7A-C5CD-6C45-A598-F16C5208632A}" srcOrd="0" destOrd="0" presId="urn:microsoft.com/office/officeart/2005/8/layout/vList2"/>
    <dgm:cxn modelId="{298688ED-BBEF-6D47-9E8B-6F1D321CA6C8}" type="presParOf" srcId="{6C01B502-E6EE-764C-AD92-487C98CDE427}" destId="{08D3EF7F-18E1-884D-90F7-253145AA65D4}" srcOrd="1" destOrd="0" presId="urn:microsoft.com/office/officeart/2005/8/layout/vList2"/>
    <dgm:cxn modelId="{040A0CCE-7434-4241-9B92-D6FB6EFBF5C5}" type="presParOf" srcId="{6C01B502-E6EE-764C-AD92-487C98CDE427}" destId="{2F7B41D2-467F-924C-8A85-3908DD15D77D}" srcOrd="2" destOrd="0" presId="urn:microsoft.com/office/officeart/2005/8/layout/vList2"/>
    <dgm:cxn modelId="{7CC6863F-4D2B-E848-A49C-3949AC6A9AF4}" type="presParOf" srcId="{6C01B502-E6EE-764C-AD92-487C98CDE427}" destId="{038F23EC-BCE6-4D42-BE3D-F9BAF6E0169E}" srcOrd="3" destOrd="0" presId="urn:microsoft.com/office/officeart/2005/8/layout/vList2"/>
    <dgm:cxn modelId="{3BDB21D9-403F-0E42-862A-CC6674D1E706}" type="presParOf" srcId="{6C01B502-E6EE-764C-AD92-487C98CDE427}" destId="{1FD43658-39C7-2C4B-8012-E7AA5D54F163}" srcOrd="4" destOrd="0" presId="urn:microsoft.com/office/officeart/2005/8/layout/vList2"/>
    <dgm:cxn modelId="{5AD70A6E-6EA0-204A-8CF3-704D72AB67CF}" type="presParOf" srcId="{6C01B502-E6EE-764C-AD92-487C98CDE427}" destId="{9B6F3390-6DB7-1C43-9EB2-94B385898EA5}" srcOrd="5" destOrd="0" presId="urn:microsoft.com/office/officeart/2005/8/layout/vList2"/>
    <dgm:cxn modelId="{DA3043F9-BFCD-E547-95D2-BA4A57B01159}" type="presParOf" srcId="{6C01B502-E6EE-764C-AD92-487C98CDE427}" destId="{1FFE37C9-834F-6749-AE49-5E9B6F48F72D}" srcOrd="6" destOrd="0" presId="urn:microsoft.com/office/officeart/2005/8/layout/vList2"/>
    <dgm:cxn modelId="{74C6A5F8-C490-E44E-8B68-3BCE7B6B977C}" type="presParOf" srcId="{6C01B502-E6EE-764C-AD92-487C98CDE427}" destId="{F5633F91-AE93-324E-AB54-1E0ECD54837E}" srcOrd="7" destOrd="0" presId="urn:microsoft.com/office/officeart/2005/8/layout/vList2"/>
    <dgm:cxn modelId="{0B2BA820-BD4B-5443-A96A-F8E5F555A51F}" type="presParOf" srcId="{6C01B502-E6EE-764C-AD92-487C98CDE427}" destId="{DE0C12A2-F8B3-064B-9E78-E053C2B15A02}" srcOrd="8" destOrd="0" presId="urn:microsoft.com/office/officeart/2005/8/layout/vList2"/>
    <dgm:cxn modelId="{C70FBBDD-3059-5042-930E-6614F247D8BB}" type="presParOf" srcId="{6C01B502-E6EE-764C-AD92-487C98CDE427}" destId="{955B15DB-834A-5F41-B23D-631BD5C461E7}" srcOrd="9" destOrd="0" presId="urn:microsoft.com/office/officeart/2005/8/layout/vList2"/>
    <dgm:cxn modelId="{58AF7463-F706-0343-BD8D-FF70FADC69B4}" type="presParOf" srcId="{6C01B502-E6EE-764C-AD92-487C98CDE427}" destId="{97ABEBE0-ECCA-3C42-B04A-C3897B8DBBC0}"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9E61EC-D698-458E-82DD-B5B73A57100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63407F3-08DF-4F0F-8C7D-2C068298DF14}">
      <dgm:prSet/>
      <dgm:spPr/>
      <dgm:t>
        <a:bodyPr/>
        <a:lstStyle/>
        <a:p>
          <a:pPr>
            <a:lnSpc>
              <a:spcPct val="100000"/>
            </a:lnSpc>
          </a:pPr>
          <a:r>
            <a:rPr lang="en-US" b="1"/>
            <a:t>Concept</a:t>
          </a:r>
          <a:r>
            <a:rPr lang="en-US"/>
            <a:t> - Projects are visualized and emphasized</a:t>
          </a:r>
        </a:p>
      </dgm:t>
    </dgm:pt>
    <dgm:pt modelId="{450D78F9-236C-4CCE-91DD-103CE16DDA0B}" type="parTrans" cxnId="{620E64C2-9499-419A-BF73-7164354BA3C9}">
      <dgm:prSet/>
      <dgm:spPr/>
      <dgm:t>
        <a:bodyPr/>
        <a:lstStyle/>
        <a:p>
          <a:endParaRPr lang="en-US"/>
        </a:p>
      </dgm:t>
    </dgm:pt>
    <dgm:pt modelId="{1D400649-2600-4772-8362-9EE396DB0F0B}" type="sibTrans" cxnId="{620E64C2-9499-419A-BF73-7164354BA3C9}">
      <dgm:prSet phldrT="1"/>
      <dgm:spPr/>
      <dgm:t>
        <a:bodyPr/>
        <a:lstStyle/>
        <a:p>
          <a:pPr>
            <a:lnSpc>
              <a:spcPct val="100000"/>
            </a:lnSpc>
          </a:pPr>
          <a:endParaRPr lang="en-US"/>
        </a:p>
      </dgm:t>
    </dgm:pt>
    <dgm:pt modelId="{97E90796-F3E0-4A73-AD40-9BEE70818C6A}">
      <dgm:prSet/>
      <dgm:spPr/>
      <dgm:t>
        <a:bodyPr/>
        <a:lstStyle/>
        <a:p>
          <a:pPr>
            <a:lnSpc>
              <a:spcPct val="100000"/>
            </a:lnSpc>
          </a:pPr>
          <a:r>
            <a:rPr lang="en-US" b="1" dirty="0"/>
            <a:t>Inception</a:t>
          </a:r>
          <a:r>
            <a:rPr lang="en-US" dirty="0"/>
            <a:t> - Development Team members are made known, financial support is put in place, and the beginning of environments and requirements are initialized are continued throughout the project.</a:t>
          </a:r>
        </a:p>
      </dgm:t>
    </dgm:pt>
    <dgm:pt modelId="{B0180873-D54E-4EFB-B6F0-1298EA95FB06}" type="parTrans" cxnId="{2676C6A3-3C61-4E4A-8E9F-C3775CD3856D}">
      <dgm:prSet/>
      <dgm:spPr/>
      <dgm:t>
        <a:bodyPr/>
        <a:lstStyle/>
        <a:p>
          <a:endParaRPr lang="en-US"/>
        </a:p>
      </dgm:t>
    </dgm:pt>
    <dgm:pt modelId="{DECF0646-4A0B-4A03-8FF5-5A728A85B145}" type="sibTrans" cxnId="{2676C6A3-3C61-4E4A-8E9F-C3775CD3856D}">
      <dgm:prSet phldrT="2"/>
      <dgm:spPr/>
      <dgm:t>
        <a:bodyPr/>
        <a:lstStyle/>
        <a:p>
          <a:pPr>
            <a:lnSpc>
              <a:spcPct val="100000"/>
            </a:lnSpc>
          </a:pPr>
          <a:endParaRPr lang="en-US"/>
        </a:p>
      </dgm:t>
    </dgm:pt>
    <dgm:pt modelId="{6DA655C7-C79B-48B2-9494-A762B90E4650}">
      <dgm:prSet/>
      <dgm:spPr/>
      <dgm:t>
        <a:bodyPr/>
        <a:lstStyle/>
        <a:p>
          <a:pPr>
            <a:lnSpc>
              <a:spcPct val="100000"/>
            </a:lnSpc>
          </a:pPr>
          <a:r>
            <a:rPr lang="en-US" b="1"/>
            <a:t>Iteration/Construction</a:t>
          </a:r>
          <a:r>
            <a:rPr lang="en-US"/>
            <a:t> - The development team strives to quantify functional software based on given requirements and specific constructive criticism from clientele </a:t>
          </a:r>
        </a:p>
      </dgm:t>
    </dgm:pt>
    <dgm:pt modelId="{044F3AB0-80F3-4C63-96DE-54B11117BEF0}" type="parTrans" cxnId="{AFF7C939-8E59-424F-871B-BA9AA969BE5F}">
      <dgm:prSet/>
      <dgm:spPr/>
      <dgm:t>
        <a:bodyPr/>
        <a:lstStyle/>
        <a:p>
          <a:endParaRPr lang="en-US"/>
        </a:p>
      </dgm:t>
    </dgm:pt>
    <dgm:pt modelId="{8EC17689-2D00-4CB2-A8A6-EDE8ABCA1A47}" type="sibTrans" cxnId="{AFF7C939-8E59-424F-871B-BA9AA969BE5F}">
      <dgm:prSet phldrT="3"/>
      <dgm:spPr/>
      <dgm:t>
        <a:bodyPr/>
        <a:lstStyle/>
        <a:p>
          <a:pPr>
            <a:lnSpc>
              <a:spcPct val="100000"/>
            </a:lnSpc>
          </a:pPr>
          <a:endParaRPr lang="en-US"/>
        </a:p>
      </dgm:t>
    </dgm:pt>
    <dgm:pt modelId="{A391E546-E23D-4414-A217-0D2D7EF55C49}">
      <dgm:prSet/>
      <dgm:spPr/>
      <dgm:t>
        <a:bodyPr/>
        <a:lstStyle/>
        <a:p>
          <a:pPr>
            <a:lnSpc>
              <a:spcPct val="100000"/>
            </a:lnSpc>
          </a:pPr>
          <a:r>
            <a:rPr lang="en-US" b="1"/>
            <a:t>Release</a:t>
          </a:r>
          <a:r>
            <a:rPr lang="en-US"/>
            <a:t> - “QA (Quality Assurance) testing, internal and external training, documentation development, and final release of the iteration into production.” </a:t>
          </a:r>
        </a:p>
      </dgm:t>
    </dgm:pt>
    <dgm:pt modelId="{E0CE68D5-FA2C-4058-9DB7-AE1EBCD0ACB5}" type="parTrans" cxnId="{9369CD9D-83C4-4B5B-8A01-E70544D91144}">
      <dgm:prSet/>
      <dgm:spPr/>
      <dgm:t>
        <a:bodyPr/>
        <a:lstStyle/>
        <a:p>
          <a:endParaRPr lang="en-US"/>
        </a:p>
      </dgm:t>
    </dgm:pt>
    <dgm:pt modelId="{5FA96712-ABF3-4431-9C0B-216D6A58DC19}" type="sibTrans" cxnId="{9369CD9D-83C4-4B5B-8A01-E70544D91144}">
      <dgm:prSet phldrT="4"/>
      <dgm:spPr/>
      <dgm:t>
        <a:bodyPr/>
        <a:lstStyle/>
        <a:p>
          <a:pPr>
            <a:lnSpc>
              <a:spcPct val="100000"/>
            </a:lnSpc>
          </a:pPr>
          <a:endParaRPr lang="en-US"/>
        </a:p>
      </dgm:t>
    </dgm:pt>
    <dgm:pt modelId="{668CD472-9AE4-4A0A-9F78-788B2ED8C65C}">
      <dgm:prSet/>
      <dgm:spPr/>
      <dgm:t>
        <a:bodyPr/>
        <a:lstStyle/>
        <a:p>
          <a:pPr>
            <a:lnSpc>
              <a:spcPct val="100000"/>
            </a:lnSpc>
          </a:pPr>
          <a:r>
            <a:rPr lang="en-US" b="1"/>
            <a:t>Production</a:t>
          </a:r>
          <a:r>
            <a:rPr lang="en-US"/>
            <a:t> - Continuous maintenance of the software</a:t>
          </a:r>
        </a:p>
      </dgm:t>
    </dgm:pt>
    <dgm:pt modelId="{5325D1FF-FAD8-4E06-AF2D-AD8C75AF6E23}" type="parTrans" cxnId="{8E575DA7-4A03-42AA-BEE5-D51CC6BB17E4}">
      <dgm:prSet/>
      <dgm:spPr/>
      <dgm:t>
        <a:bodyPr/>
        <a:lstStyle/>
        <a:p>
          <a:endParaRPr lang="en-US"/>
        </a:p>
      </dgm:t>
    </dgm:pt>
    <dgm:pt modelId="{15923D6D-F29A-4F64-B779-7AB2C2C3051C}" type="sibTrans" cxnId="{8E575DA7-4A03-42AA-BEE5-D51CC6BB17E4}">
      <dgm:prSet phldrT="5"/>
      <dgm:spPr/>
      <dgm:t>
        <a:bodyPr/>
        <a:lstStyle/>
        <a:p>
          <a:pPr>
            <a:lnSpc>
              <a:spcPct val="100000"/>
            </a:lnSpc>
          </a:pPr>
          <a:endParaRPr lang="en-US"/>
        </a:p>
      </dgm:t>
    </dgm:pt>
    <dgm:pt modelId="{6D955658-1DC8-4103-9245-946F8E2D0B30}">
      <dgm:prSet/>
      <dgm:spPr/>
      <dgm:t>
        <a:bodyPr/>
        <a:lstStyle/>
        <a:p>
          <a:pPr>
            <a:lnSpc>
              <a:spcPct val="100000"/>
            </a:lnSpc>
          </a:pPr>
          <a:r>
            <a:rPr lang="en-US" b="1"/>
            <a:t>Retirement</a:t>
          </a:r>
          <a:r>
            <a:rPr lang="en-US"/>
            <a:t> - Ending of project activities, including customer notification and relocation. </a:t>
          </a:r>
        </a:p>
      </dgm:t>
    </dgm:pt>
    <dgm:pt modelId="{C4430C07-549A-4EC6-AA85-5816F8A4DAC2}" type="parTrans" cxnId="{3869D151-2ED9-4EE6-94B7-AB2E92A1600C}">
      <dgm:prSet/>
      <dgm:spPr/>
      <dgm:t>
        <a:bodyPr/>
        <a:lstStyle/>
        <a:p>
          <a:endParaRPr lang="en-US"/>
        </a:p>
      </dgm:t>
    </dgm:pt>
    <dgm:pt modelId="{EF9AF2BD-FEF1-4DD2-9795-F29C0B90075C}" type="sibTrans" cxnId="{3869D151-2ED9-4EE6-94B7-AB2E92A1600C}">
      <dgm:prSet phldrT="6"/>
      <dgm:spPr/>
      <dgm:t>
        <a:bodyPr/>
        <a:lstStyle/>
        <a:p>
          <a:endParaRPr lang="en-US"/>
        </a:p>
      </dgm:t>
    </dgm:pt>
    <dgm:pt modelId="{42037EFF-0E15-48C2-843B-753CD648C997}" type="pres">
      <dgm:prSet presAssocID="{329E61EC-D698-458E-82DD-B5B73A571009}" presName="root" presStyleCnt="0">
        <dgm:presLayoutVars>
          <dgm:dir/>
          <dgm:resizeHandles val="exact"/>
        </dgm:presLayoutVars>
      </dgm:prSet>
      <dgm:spPr/>
    </dgm:pt>
    <dgm:pt modelId="{CC66805C-A596-4444-8284-C86B7A8AA41E}" type="pres">
      <dgm:prSet presAssocID="{329E61EC-D698-458E-82DD-B5B73A571009}" presName="container" presStyleCnt="0">
        <dgm:presLayoutVars>
          <dgm:dir/>
          <dgm:resizeHandles val="exact"/>
        </dgm:presLayoutVars>
      </dgm:prSet>
      <dgm:spPr/>
    </dgm:pt>
    <dgm:pt modelId="{2038113C-C624-4FB5-B672-6ECCE0B8782B}" type="pres">
      <dgm:prSet presAssocID="{963407F3-08DF-4F0F-8C7D-2C068298DF14}" presName="compNode" presStyleCnt="0"/>
      <dgm:spPr/>
    </dgm:pt>
    <dgm:pt modelId="{612E34C0-773C-4DDF-8641-2C7A65394236}" type="pres">
      <dgm:prSet presAssocID="{963407F3-08DF-4F0F-8C7D-2C068298DF14}" presName="iconBgRect" presStyleLbl="bgShp" presStyleIdx="0" presStyleCnt="6"/>
      <dgm:spPr/>
    </dgm:pt>
    <dgm:pt modelId="{2B8FAED6-CBB0-4C95-9F44-96560FA8DFB9}" type="pres">
      <dgm:prSet presAssocID="{963407F3-08DF-4F0F-8C7D-2C068298DF1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book"/>
        </a:ext>
      </dgm:extLst>
    </dgm:pt>
    <dgm:pt modelId="{EC0E1396-5971-47D7-9B8F-1BD84E98A3B2}" type="pres">
      <dgm:prSet presAssocID="{963407F3-08DF-4F0F-8C7D-2C068298DF14}" presName="spaceRect" presStyleCnt="0"/>
      <dgm:spPr/>
    </dgm:pt>
    <dgm:pt modelId="{B9654FC3-CC13-4335-96AB-E79992F3394A}" type="pres">
      <dgm:prSet presAssocID="{963407F3-08DF-4F0F-8C7D-2C068298DF14}" presName="textRect" presStyleLbl="revTx" presStyleIdx="0" presStyleCnt="6">
        <dgm:presLayoutVars>
          <dgm:chMax val="1"/>
          <dgm:chPref val="1"/>
        </dgm:presLayoutVars>
      </dgm:prSet>
      <dgm:spPr/>
    </dgm:pt>
    <dgm:pt modelId="{84DB5072-6DEB-45FC-9A15-CAEE7E74F75C}" type="pres">
      <dgm:prSet presAssocID="{1D400649-2600-4772-8362-9EE396DB0F0B}" presName="sibTrans" presStyleLbl="sibTrans2D1" presStyleIdx="0" presStyleCnt="0"/>
      <dgm:spPr/>
    </dgm:pt>
    <dgm:pt modelId="{E704C0AC-FDF6-40DE-8A4E-F9EBF5ED89D6}" type="pres">
      <dgm:prSet presAssocID="{97E90796-F3E0-4A73-AD40-9BEE70818C6A}" presName="compNode" presStyleCnt="0"/>
      <dgm:spPr/>
    </dgm:pt>
    <dgm:pt modelId="{4993511B-13DE-4F5A-8816-89F1ED100D0F}" type="pres">
      <dgm:prSet presAssocID="{97E90796-F3E0-4A73-AD40-9BEE70818C6A}" presName="iconBgRect" presStyleLbl="bgShp" presStyleIdx="1" presStyleCnt="6"/>
      <dgm:spPr/>
    </dgm:pt>
    <dgm:pt modelId="{99BB2963-4FB5-4FF2-BE15-ED97A7F9EA8F}" type="pres">
      <dgm:prSet presAssocID="{97E90796-F3E0-4A73-AD40-9BEE70818C6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DAC904CB-D56E-46D3-AD2C-DDE3FFD242D7}" type="pres">
      <dgm:prSet presAssocID="{97E90796-F3E0-4A73-AD40-9BEE70818C6A}" presName="spaceRect" presStyleCnt="0"/>
      <dgm:spPr/>
    </dgm:pt>
    <dgm:pt modelId="{9C39ADB7-977B-436C-85EB-1FB982347914}" type="pres">
      <dgm:prSet presAssocID="{97E90796-F3E0-4A73-AD40-9BEE70818C6A}" presName="textRect" presStyleLbl="revTx" presStyleIdx="1" presStyleCnt="6">
        <dgm:presLayoutVars>
          <dgm:chMax val="1"/>
          <dgm:chPref val="1"/>
        </dgm:presLayoutVars>
      </dgm:prSet>
      <dgm:spPr/>
    </dgm:pt>
    <dgm:pt modelId="{89FCC6EB-839D-43DE-8B3F-3CAFFAA2FC62}" type="pres">
      <dgm:prSet presAssocID="{DECF0646-4A0B-4A03-8FF5-5A728A85B145}" presName="sibTrans" presStyleLbl="sibTrans2D1" presStyleIdx="0" presStyleCnt="0"/>
      <dgm:spPr/>
    </dgm:pt>
    <dgm:pt modelId="{D8779245-6CDC-475D-981C-F5CFF90C9D7E}" type="pres">
      <dgm:prSet presAssocID="{6DA655C7-C79B-48B2-9494-A762B90E4650}" presName="compNode" presStyleCnt="0"/>
      <dgm:spPr/>
    </dgm:pt>
    <dgm:pt modelId="{55B056D0-7182-4B62-A706-71EFEA9B65D7}" type="pres">
      <dgm:prSet presAssocID="{6DA655C7-C79B-48B2-9494-A762B90E4650}" presName="iconBgRect" presStyleLbl="bgShp" presStyleIdx="2" presStyleCnt="6"/>
      <dgm:spPr/>
    </dgm:pt>
    <dgm:pt modelId="{D396CC72-F617-45F2-9273-D7476E042EBC}" type="pres">
      <dgm:prSet presAssocID="{6DA655C7-C79B-48B2-9494-A762B90E465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kflow"/>
        </a:ext>
      </dgm:extLst>
    </dgm:pt>
    <dgm:pt modelId="{959CA44D-331E-4F09-8929-7DE144E5364B}" type="pres">
      <dgm:prSet presAssocID="{6DA655C7-C79B-48B2-9494-A762B90E4650}" presName="spaceRect" presStyleCnt="0"/>
      <dgm:spPr/>
    </dgm:pt>
    <dgm:pt modelId="{15F9FCA6-80ED-4102-8394-F0FD0DB582E9}" type="pres">
      <dgm:prSet presAssocID="{6DA655C7-C79B-48B2-9494-A762B90E4650}" presName="textRect" presStyleLbl="revTx" presStyleIdx="2" presStyleCnt="6">
        <dgm:presLayoutVars>
          <dgm:chMax val="1"/>
          <dgm:chPref val="1"/>
        </dgm:presLayoutVars>
      </dgm:prSet>
      <dgm:spPr/>
    </dgm:pt>
    <dgm:pt modelId="{65E95B26-2635-4A7B-B788-65A26160A4C5}" type="pres">
      <dgm:prSet presAssocID="{8EC17689-2D00-4CB2-A8A6-EDE8ABCA1A47}" presName="sibTrans" presStyleLbl="sibTrans2D1" presStyleIdx="0" presStyleCnt="0"/>
      <dgm:spPr/>
    </dgm:pt>
    <dgm:pt modelId="{2D64594A-22E1-4E7D-B496-E3CEF6A7221B}" type="pres">
      <dgm:prSet presAssocID="{A391E546-E23D-4414-A217-0D2D7EF55C49}" presName="compNode" presStyleCnt="0"/>
      <dgm:spPr/>
    </dgm:pt>
    <dgm:pt modelId="{32824A69-2EA6-488D-B085-650793FA31E3}" type="pres">
      <dgm:prSet presAssocID="{A391E546-E23D-4414-A217-0D2D7EF55C49}" presName="iconBgRect" presStyleLbl="bgShp" presStyleIdx="3" presStyleCnt="6"/>
      <dgm:spPr/>
    </dgm:pt>
    <dgm:pt modelId="{B638C6B7-505B-4A53-816F-B5B161526AA5}" type="pres">
      <dgm:prSet presAssocID="{A391E546-E23D-4414-A217-0D2D7EF55C4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rrow Circle"/>
        </a:ext>
      </dgm:extLst>
    </dgm:pt>
    <dgm:pt modelId="{89345F4B-DF77-46F0-816F-DC18A0F09A28}" type="pres">
      <dgm:prSet presAssocID="{A391E546-E23D-4414-A217-0D2D7EF55C49}" presName="spaceRect" presStyleCnt="0"/>
      <dgm:spPr/>
    </dgm:pt>
    <dgm:pt modelId="{80CB6D98-BFBB-4CCA-98DF-B17231C5E189}" type="pres">
      <dgm:prSet presAssocID="{A391E546-E23D-4414-A217-0D2D7EF55C49}" presName="textRect" presStyleLbl="revTx" presStyleIdx="3" presStyleCnt="6">
        <dgm:presLayoutVars>
          <dgm:chMax val="1"/>
          <dgm:chPref val="1"/>
        </dgm:presLayoutVars>
      </dgm:prSet>
      <dgm:spPr/>
    </dgm:pt>
    <dgm:pt modelId="{1CC0C225-1A24-4E88-94EC-D2B9282CD209}" type="pres">
      <dgm:prSet presAssocID="{5FA96712-ABF3-4431-9C0B-216D6A58DC19}" presName="sibTrans" presStyleLbl="sibTrans2D1" presStyleIdx="0" presStyleCnt="0"/>
      <dgm:spPr/>
    </dgm:pt>
    <dgm:pt modelId="{EF76E06A-9604-4DF7-8610-194B2E15E14C}" type="pres">
      <dgm:prSet presAssocID="{668CD472-9AE4-4A0A-9F78-788B2ED8C65C}" presName="compNode" presStyleCnt="0"/>
      <dgm:spPr/>
    </dgm:pt>
    <dgm:pt modelId="{FBF74CAC-4F36-4AB6-88F9-56F342C73BE5}" type="pres">
      <dgm:prSet presAssocID="{668CD472-9AE4-4A0A-9F78-788B2ED8C65C}" presName="iconBgRect" presStyleLbl="bgShp" presStyleIdx="4" presStyleCnt="6"/>
      <dgm:spPr/>
    </dgm:pt>
    <dgm:pt modelId="{9DB23E43-95FF-4790-95BF-EF7AA21078A9}" type="pres">
      <dgm:prSet presAssocID="{668CD472-9AE4-4A0A-9F78-788B2ED8C65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8AD10C0E-696B-4496-9033-15F27D9B0CBA}" type="pres">
      <dgm:prSet presAssocID="{668CD472-9AE4-4A0A-9F78-788B2ED8C65C}" presName="spaceRect" presStyleCnt="0"/>
      <dgm:spPr/>
    </dgm:pt>
    <dgm:pt modelId="{21F90B37-9453-4946-9418-26B65EF96915}" type="pres">
      <dgm:prSet presAssocID="{668CD472-9AE4-4A0A-9F78-788B2ED8C65C}" presName="textRect" presStyleLbl="revTx" presStyleIdx="4" presStyleCnt="6">
        <dgm:presLayoutVars>
          <dgm:chMax val="1"/>
          <dgm:chPref val="1"/>
        </dgm:presLayoutVars>
      </dgm:prSet>
      <dgm:spPr/>
    </dgm:pt>
    <dgm:pt modelId="{06581650-902B-47B8-A5F5-F9DFF15F15A7}" type="pres">
      <dgm:prSet presAssocID="{15923D6D-F29A-4F64-B779-7AB2C2C3051C}" presName="sibTrans" presStyleLbl="sibTrans2D1" presStyleIdx="0" presStyleCnt="0"/>
      <dgm:spPr/>
    </dgm:pt>
    <dgm:pt modelId="{A90CCE31-1A5A-4705-9539-556C3399B312}" type="pres">
      <dgm:prSet presAssocID="{6D955658-1DC8-4103-9245-946F8E2D0B30}" presName="compNode" presStyleCnt="0"/>
      <dgm:spPr/>
    </dgm:pt>
    <dgm:pt modelId="{88103FF3-1685-49A8-9F36-85ECA473F59B}" type="pres">
      <dgm:prSet presAssocID="{6D955658-1DC8-4103-9245-946F8E2D0B30}" presName="iconBgRect" presStyleLbl="bgShp" presStyleIdx="5" presStyleCnt="6"/>
      <dgm:spPr/>
    </dgm:pt>
    <dgm:pt modelId="{DBC1479A-0224-459F-A5F5-2FB352772530}" type="pres">
      <dgm:prSet presAssocID="{6D955658-1DC8-4103-9245-946F8E2D0B3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iploma Roll"/>
        </a:ext>
      </dgm:extLst>
    </dgm:pt>
    <dgm:pt modelId="{092F8531-C12D-4C60-8EE0-E882D438CA4A}" type="pres">
      <dgm:prSet presAssocID="{6D955658-1DC8-4103-9245-946F8E2D0B30}" presName="spaceRect" presStyleCnt="0"/>
      <dgm:spPr/>
    </dgm:pt>
    <dgm:pt modelId="{D49C35E4-8688-4554-9635-88C58CBED7D7}" type="pres">
      <dgm:prSet presAssocID="{6D955658-1DC8-4103-9245-946F8E2D0B30}" presName="textRect" presStyleLbl="revTx" presStyleIdx="5" presStyleCnt="6">
        <dgm:presLayoutVars>
          <dgm:chMax val="1"/>
          <dgm:chPref val="1"/>
        </dgm:presLayoutVars>
      </dgm:prSet>
      <dgm:spPr/>
    </dgm:pt>
  </dgm:ptLst>
  <dgm:cxnLst>
    <dgm:cxn modelId="{6D68C002-93DE-C14E-A890-D32CE552CD5E}" type="presOf" srcId="{6D955658-1DC8-4103-9245-946F8E2D0B30}" destId="{D49C35E4-8688-4554-9635-88C58CBED7D7}" srcOrd="0" destOrd="0" presId="urn:microsoft.com/office/officeart/2018/2/layout/IconCircleList"/>
    <dgm:cxn modelId="{29B36703-5DEE-1746-9482-23A952496E70}" type="presOf" srcId="{97E90796-F3E0-4A73-AD40-9BEE70818C6A}" destId="{9C39ADB7-977B-436C-85EB-1FB982347914}" srcOrd="0" destOrd="0" presId="urn:microsoft.com/office/officeart/2018/2/layout/IconCircleList"/>
    <dgm:cxn modelId="{447B101D-C767-A140-B70D-D95F9D4B9081}" type="presOf" srcId="{A391E546-E23D-4414-A217-0D2D7EF55C49}" destId="{80CB6D98-BFBB-4CCA-98DF-B17231C5E189}" srcOrd="0" destOrd="0" presId="urn:microsoft.com/office/officeart/2018/2/layout/IconCircleList"/>
    <dgm:cxn modelId="{F1EE6723-B58A-C542-9E89-600A6130362D}" type="presOf" srcId="{DECF0646-4A0B-4A03-8FF5-5A728A85B145}" destId="{89FCC6EB-839D-43DE-8B3F-3CAFFAA2FC62}" srcOrd="0" destOrd="0" presId="urn:microsoft.com/office/officeart/2018/2/layout/IconCircleList"/>
    <dgm:cxn modelId="{13A71D30-0E0A-8944-8346-436CBD54AA5D}" type="presOf" srcId="{329E61EC-D698-458E-82DD-B5B73A571009}" destId="{42037EFF-0E15-48C2-843B-753CD648C997}" srcOrd="0" destOrd="0" presId="urn:microsoft.com/office/officeart/2018/2/layout/IconCircleList"/>
    <dgm:cxn modelId="{AFF7C939-8E59-424F-871B-BA9AA969BE5F}" srcId="{329E61EC-D698-458E-82DD-B5B73A571009}" destId="{6DA655C7-C79B-48B2-9494-A762B90E4650}" srcOrd="2" destOrd="0" parTransId="{044F3AB0-80F3-4C63-96DE-54B11117BEF0}" sibTransId="{8EC17689-2D00-4CB2-A8A6-EDE8ABCA1A47}"/>
    <dgm:cxn modelId="{37CD063C-C0C6-B247-B7E7-6B80F7DB1135}" type="presOf" srcId="{668CD472-9AE4-4A0A-9F78-788B2ED8C65C}" destId="{21F90B37-9453-4946-9418-26B65EF96915}" srcOrd="0" destOrd="0" presId="urn:microsoft.com/office/officeart/2018/2/layout/IconCircleList"/>
    <dgm:cxn modelId="{D46ADC3E-4256-DA48-B9C3-72BE958ABF8C}" type="presOf" srcId="{8EC17689-2D00-4CB2-A8A6-EDE8ABCA1A47}" destId="{65E95B26-2635-4A7B-B788-65A26160A4C5}" srcOrd="0" destOrd="0" presId="urn:microsoft.com/office/officeart/2018/2/layout/IconCircleList"/>
    <dgm:cxn modelId="{70B7663F-1E32-6841-B881-9293B42D14BC}" type="presOf" srcId="{1D400649-2600-4772-8362-9EE396DB0F0B}" destId="{84DB5072-6DEB-45FC-9A15-CAEE7E74F75C}" srcOrd="0" destOrd="0" presId="urn:microsoft.com/office/officeart/2018/2/layout/IconCircleList"/>
    <dgm:cxn modelId="{9164794E-CD34-5F42-B3D7-F4394FC473CB}" type="presOf" srcId="{5FA96712-ABF3-4431-9C0B-216D6A58DC19}" destId="{1CC0C225-1A24-4E88-94EC-D2B9282CD209}" srcOrd="0" destOrd="0" presId="urn:microsoft.com/office/officeart/2018/2/layout/IconCircleList"/>
    <dgm:cxn modelId="{3869D151-2ED9-4EE6-94B7-AB2E92A1600C}" srcId="{329E61EC-D698-458E-82DD-B5B73A571009}" destId="{6D955658-1DC8-4103-9245-946F8E2D0B30}" srcOrd="5" destOrd="0" parTransId="{C4430C07-549A-4EC6-AA85-5816F8A4DAC2}" sibTransId="{EF9AF2BD-FEF1-4DD2-9795-F29C0B90075C}"/>
    <dgm:cxn modelId="{958CD761-CCB7-524E-BE2B-D440AD5E532A}" type="presOf" srcId="{6DA655C7-C79B-48B2-9494-A762B90E4650}" destId="{15F9FCA6-80ED-4102-8394-F0FD0DB582E9}" srcOrd="0" destOrd="0" presId="urn:microsoft.com/office/officeart/2018/2/layout/IconCircleList"/>
    <dgm:cxn modelId="{9369CD9D-83C4-4B5B-8A01-E70544D91144}" srcId="{329E61EC-D698-458E-82DD-B5B73A571009}" destId="{A391E546-E23D-4414-A217-0D2D7EF55C49}" srcOrd="3" destOrd="0" parTransId="{E0CE68D5-FA2C-4058-9DB7-AE1EBCD0ACB5}" sibTransId="{5FA96712-ABF3-4431-9C0B-216D6A58DC19}"/>
    <dgm:cxn modelId="{2676C6A3-3C61-4E4A-8E9F-C3775CD3856D}" srcId="{329E61EC-D698-458E-82DD-B5B73A571009}" destId="{97E90796-F3E0-4A73-AD40-9BEE70818C6A}" srcOrd="1" destOrd="0" parTransId="{B0180873-D54E-4EFB-B6F0-1298EA95FB06}" sibTransId="{DECF0646-4A0B-4A03-8FF5-5A728A85B145}"/>
    <dgm:cxn modelId="{8E575DA7-4A03-42AA-BEE5-D51CC6BB17E4}" srcId="{329E61EC-D698-458E-82DD-B5B73A571009}" destId="{668CD472-9AE4-4A0A-9F78-788B2ED8C65C}" srcOrd="4" destOrd="0" parTransId="{5325D1FF-FAD8-4E06-AF2D-AD8C75AF6E23}" sibTransId="{15923D6D-F29A-4F64-B779-7AB2C2C3051C}"/>
    <dgm:cxn modelId="{620E64C2-9499-419A-BF73-7164354BA3C9}" srcId="{329E61EC-D698-458E-82DD-B5B73A571009}" destId="{963407F3-08DF-4F0F-8C7D-2C068298DF14}" srcOrd="0" destOrd="0" parTransId="{450D78F9-236C-4CCE-91DD-103CE16DDA0B}" sibTransId="{1D400649-2600-4772-8362-9EE396DB0F0B}"/>
    <dgm:cxn modelId="{3C5CEFD7-D165-C543-85B4-B5D7D28EE001}" type="presOf" srcId="{15923D6D-F29A-4F64-B779-7AB2C2C3051C}" destId="{06581650-902B-47B8-A5F5-F9DFF15F15A7}" srcOrd="0" destOrd="0" presId="urn:microsoft.com/office/officeart/2018/2/layout/IconCircleList"/>
    <dgm:cxn modelId="{C4B44EEA-2B3E-564A-90E5-2300DA95D655}" type="presOf" srcId="{963407F3-08DF-4F0F-8C7D-2C068298DF14}" destId="{B9654FC3-CC13-4335-96AB-E79992F3394A}" srcOrd="0" destOrd="0" presId="urn:microsoft.com/office/officeart/2018/2/layout/IconCircleList"/>
    <dgm:cxn modelId="{1AC2F0F3-84BB-F34E-BC62-DDD24836ADBB}" type="presParOf" srcId="{42037EFF-0E15-48C2-843B-753CD648C997}" destId="{CC66805C-A596-4444-8284-C86B7A8AA41E}" srcOrd="0" destOrd="0" presId="urn:microsoft.com/office/officeart/2018/2/layout/IconCircleList"/>
    <dgm:cxn modelId="{E2444372-2C64-454F-9F40-D6AC73C7336C}" type="presParOf" srcId="{CC66805C-A596-4444-8284-C86B7A8AA41E}" destId="{2038113C-C624-4FB5-B672-6ECCE0B8782B}" srcOrd="0" destOrd="0" presId="urn:microsoft.com/office/officeart/2018/2/layout/IconCircleList"/>
    <dgm:cxn modelId="{64FA092D-8046-0E4A-AE57-EA2002833D87}" type="presParOf" srcId="{2038113C-C624-4FB5-B672-6ECCE0B8782B}" destId="{612E34C0-773C-4DDF-8641-2C7A65394236}" srcOrd="0" destOrd="0" presId="urn:microsoft.com/office/officeart/2018/2/layout/IconCircleList"/>
    <dgm:cxn modelId="{C6B830B3-2CC5-8244-9686-489F736FC938}" type="presParOf" srcId="{2038113C-C624-4FB5-B672-6ECCE0B8782B}" destId="{2B8FAED6-CBB0-4C95-9F44-96560FA8DFB9}" srcOrd="1" destOrd="0" presId="urn:microsoft.com/office/officeart/2018/2/layout/IconCircleList"/>
    <dgm:cxn modelId="{6C4B919C-6227-3E49-9D79-4302984A4896}" type="presParOf" srcId="{2038113C-C624-4FB5-B672-6ECCE0B8782B}" destId="{EC0E1396-5971-47D7-9B8F-1BD84E98A3B2}" srcOrd="2" destOrd="0" presId="urn:microsoft.com/office/officeart/2018/2/layout/IconCircleList"/>
    <dgm:cxn modelId="{A6275131-1B6F-3D47-8E3A-F8A9900C544E}" type="presParOf" srcId="{2038113C-C624-4FB5-B672-6ECCE0B8782B}" destId="{B9654FC3-CC13-4335-96AB-E79992F3394A}" srcOrd="3" destOrd="0" presId="urn:microsoft.com/office/officeart/2018/2/layout/IconCircleList"/>
    <dgm:cxn modelId="{7C1A9C0D-E29A-C546-9EBB-06E780B1E87A}" type="presParOf" srcId="{CC66805C-A596-4444-8284-C86B7A8AA41E}" destId="{84DB5072-6DEB-45FC-9A15-CAEE7E74F75C}" srcOrd="1" destOrd="0" presId="urn:microsoft.com/office/officeart/2018/2/layout/IconCircleList"/>
    <dgm:cxn modelId="{2E2878A4-E48D-9A40-A51E-F662A22165F8}" type="presParOf" srcId="{CC66805C-A596-4444-8284-C86B7A8AA41E}" destId="{E704C0AC-FDF6-40DE-8A4E-F9EBF5ED89D6}" srcOrd="2" destOrd="0" presId="urn:microsoft.com/office/officeart/2018/2/layout/IconCircleList"/>
    <dgm:cxn modelId="{048ED1D7-EB74-1D42-B564-2D5E34FCB87B}" type="presParOf" srcId="{E704C0AC-FDF6-40DE-8A4E-F9EBF5ED89D6}" destId="{4993511B-13DE-4F5A-8816-89F1ED100D0F}" srcOrd="0" destOrd="0" presId="urn:microsoft.com/office/officeart/2018/2/layout/IconCircleList"/>
    <dgm:cxn modelId="{54BC2DDD-14C4-6A41-99B7-C677E4EF9F9B}" type="presParOf" srcId="{E704C0AC-FDF6-40DE-8A4E-F9EBF5ED89D6}" destId="{99BB2963-4FB5-4FF2-BE15-ED97A7F9EA8F}" srcOrd="1" destOrd="0" presId="urn:microsoft.com/office/officeart/2018/2/layout/IconCircleList"/>
    <dgm:cxn modelId="{7A88DEC7-6F28-FA44-8E0B-411BCC321A6E}" type="presParOf" srcId="{E704C0AC-FDF6-40DE-8A4E-F9EBF5ED89D6}" destId="{DAC904CB-D56E-46D3-AD2C-DDE3FFD242D7}" srcOrd="2" destOrd="0" presId="urn:microsoft.com/office/officeart/2018/2/layout/IconCircleList"/>
    <dgm:cxn modelId="{E38E1364-002C-FD47-8058-82A48FEAA7D6}" type="presParOf" srcId="{E704C0AC-FDF6-40DE-8A4E-F9EBF5ED89D6}" destId="{9C39ADB7-977B-436C-85EB-1FB982347914}" srcOrd="3" destOrd="0" presId="urn:microsoft.com/office/officeart/2018/2/layout/IconCircleList"/>
    <dgm:cxn modelId="{EB1EFA34-99F7-7746-A178-99B165F60671}" type="presParOf" srcId="{CC66805C-A596-4444-8284-C86B7A8AA41E}" destId="{89FCC6EB-839D-43DE-8B3F-3CAFFAA2FC62}" srcOrd="3" destOrd="0" presId="urn:microsoft.com/office/officeart/2018/2/layout/IconCircleList"/>
    <dgm:cxn modelId="{60855954-C2D3-2443-96D8-2BB65BA82FCD}" type="presParOf" srcId="{CC66805C-A596-4444-8284-C86B7A8AA41E}" destId="{D8779245-6CDC-475D-981C-F5CFF90C9D7E}" srcOrd="4" destOrd="0" presId="urn:microsoft.com/office/officeart/2018/2/layout/IconCircleList"/>
    <dgm:cxn modelId="{E78145D7-1EA0-5241-A537-58C7ACD4A67B}" type="presParOf" srcId="{D8779245-6CDC-475D-981C-F5CFF90C9D7E}" destId="{55B056D0-7182-4B62-A706-71EFEA9B65D7}" srcOrd="0" destOrd="0" presId="urn:microsoft.com/office/officeart/2018/2/layout/IconCircleList"/>
    <dgm:cxn modelId="{5F1A2826-9BD7-874C-8477-FBBF8F050B75}" type="presParOf" srcId="{D8779245-6CDC-475D-981C-F5CFF90C9D7E}" destId="{D396CC72-F617-45F2-9273-D7476E042EBC}" srcOrd="1" destOrd="0" presId="urn:microsoft.com/office/officeart/2018/2/layout/IconCircleList"/>
    <dgm:cxn modelId="{8626C33A-CC31-B345-AACF-36DECB76249D}" type="presParOf" srcId="{D8779245-6CDC-475D-981C-F5CFF90C9D7E}" destId="{959CA44D-331E-4F09-8929-7DE144E5364B}" srcOrd="2" destOrd="0" presId="urn:microsoft.com/office/officeart/2018/2/layout/IconCircleList"/>
    <dgm:cxn modelId="{7A286758-4EF3-404B-936F-B54F943D6A27}" type="presParOf" srcId="{D8779245-6CDC-475D-981C-F5CFF90C9D7E}" destId="{15F9FCA6-80ED-4102-8394-F0FD0DB582E9}" srcOrd="3" destOrd="0" presId="urn:microsoft.com/office/officeart/2018/2/layout/IconCircleList"/>
    <dgm:cxn modelId="{16DAE2C7-0375-D54D-B760-7BB9D18D80A3}" type="presParOf" srcId="{CC66805C-A596-4444-8284-C86B7A8AA41E}" destId="{65E95B26-2635-4A7B-B788-65A26160A4C5}" srcOrd="5" destOrd="0" presId="urn:microsoft.com/office/officeart/2018/2/layout/IconCircleList"/>
    <dgm:cxn modelId="{B815C29D-AAEE-EE48-A765-B2DC4B65C3D8}" type="presParOf" srcId="{CC66805C-A596-4444-8284-C86B7A8AA41E}" destId="{2D64594A-22E1-4E7D-B496-E3CEF6A7221B}" srcOrd="6" destOrd="0" presId="urn:microsoft.com/office/officeart/2018/2/layout/IconCircleList"/>
    <dgm:cxn modelId="{D4149777-CBBC-5241-8F49-6B4D43F7CCD6}" type="presParOf" srcId="{2D64594A-22E1-4E7D-B496-E3CEF6A7221B}" destId="{32824A69-2EA6-488D-B085-650793FA31E3}" srcOrd="0" destOrd="0" presId="urn:microsoft.com/office/officeart/2018/2/layout/IconCircleList"/>
    <dgm:cxn modelId="{54FF7895-BD0B-7140-A336-5D6F10953404}" type="presParOf" srcId="{2D64594A-22E1-4E7D-B496-E3CEF6A7221B}" destId="{B638C6B7-505B-4A53-816F-B5B161526AA5}" srcOrd="1" destOrd="0" presId="urn:microsoft.com/office/officeart/2018/2/layout/IconCircleList"/>
    <dgm:cxn modelId="{55CF3409-4C6D-AB43-8988-3746956BEBAA}" type="presParOf" srcId="{2D64594A-22E1-4E7D-B496-E3CEF6A7221B}" destId="{89345F4B-DF77-46F0-816F-DC18A0F09A28}" srcOrd="2" destOrd="0" presId="urn:microsoft.com/office/officeart/2018/2/layout/IconCircleList"/>
    <dgm:cxn modelId="{52B69DD9-818E-904B-89E8-85FD08297049}" type="presParOf" srcId="{2D64594A-22E1-4E7D-B496-E3CEF6A7221B}" destId="{80CB6D98-BFBB-4CCA-98DF-B17231C5E189}" srcOrd="3" destOrd="0" presId="urn:microsoft.com/office/officeart/2018/2/layout/IconCircleList"/>
    <dgm:cxn modelId="{C80AC658-2009-0F41-9BFC-8605BAB54388}" type="presParOf" srcId="{CC66805C-A596-4444-8284-C86B7A8AA41E}" destId="{1CC0C225-1A24-4E88-94EC-D2B9282CD209}" srcOrd="7" destOrd="0" presId="urn:microsoft.com/office/officeart/2018/2/layout/IconCircleList"/>
    <dgm:cxn modelId="{56CC11A3-4F2E-FC41-8F03-AFC060723153}" type="presParOf" srcId="{CC66805C-A596-4444-8284-C86B7A8AA41E}" destId="{EF76E06A-9604-4DF7-8610-194B2E15E14C}" srcOrd="8" destOrd="0" presId="urn:microsoft.com/office/officeart/2018/2/layout/IconCircleList"/>
    <dgm:cxn modelId="{919328C5-7267-A34B-B93D-AEF1CE78E1EB}" type="presParOf" srcId="{EF76E06A-9604-4DF7-8610-194B2E15E14C}" destId="{FBF74CAC-4F36-4AB6-88F9-56F342C73BE5}" srcOrd="0" destOrd="0" presId="urn:microsoft.com/office/officeart/2018/2/layout/IconCircleList"/>
    <dgm:cxn modelId="{FD29A973-D160-4A46-BA21-F1BC75E032C6}" type="presParOf" srcId="{EF76E06A-9604-4DF7-8610-194B2E15E14C}" destId="{9DB23E43-95FF-4790-95BF-EF7AA21078A9}" srcOrd="1" destOrd="0" presId="urn:microsoft.com/office/officeart/2018/2/layout/IconCircleList"/>
    <dgm:cxn modelId="{DAB10FC2-16FA-2E4E-9112-95F069568AC7}" type="presParOf" srcId="{EF76E06A-9604-4DF7-8610-194B2E15E14C}" destId="{8AD10C0E-696B-4496-9033-15F27D9B0CBA}" srcOrd="2" destOrd="0" presId="urn:microsoft.com/office/officeart/2018/2/layout/IconCircleList"/>
    <dgm:cxn modelId="{B9A0BB59-8D4F-E94A-A1B6-B46E91752728}" type="presParOf" srcId="{EF76E06A-9604-4DF7-8610-194B2E15E14C}" destId="{21F90B37-9453-4946-9418-26B65EF96915}" srcOrd="3" destOrd="0" presId="urn:microsoft.com/office/officeart/2018/2/layout/IconCircleList"/>
    <dgm:cxn modelId="{64623680-7465-2345-9AE0-52F060097AC2}" type="presParOf" srcId="{CC66805C-A596-4444-8284-C86B7A8AA41E}" destId="{06581650-902B-47B8-A5F5-F9DFF15F15A7}" srcOrd="9" destOrd="0" presId="urn:microsoft.com/office/officeart/2018/2/layout/IconCircleList"/>
    <dgm:cxn modelId="{0F4EAE3E-50CF-6B4F-AEC1-739DCBDCB8FB}" type="presParOf" srcId="{CC66805C-A596-4444-8284-C86B7A8AA41E}" destId="{A90CCE31-1A5A-4705-9539-556C3399B312}" srcOrd="10" destOrd="0" presId="urn:microsoft.com/office/officeart/2018/2/layout/IconCircleList"/>
    <dgm:cxn modelId="{7535E0E8-06DB-5E42-A506-F891DC459F45}" type="presParOf" srcId="{A90CCE31-1A5A-4705-9539-556C3399B312}" destId="{88103FF3-1685-49A8-9F36-85ECA473F59B}" srcOrd="0" destOrd="0" presId="urn:microsoft.com/office/officeart/2018/2/layout/IconCircleList"/>
    <dgm:cxn modelId="{008D710D-5E72-A94F-89FE-F2E5F685E2E8}" type="presParOf" srcId="{A90CCE31-1A5A-4705-9539-556C3399B312}" destId="{DBC1479A-0224-459F-A5F5-2FB352772530}" srcOrd="1" destOrd="0" presId="urn:microsoft.com/office/officeart/2018/2/layout/IconCircleList"/>
    <dgm:cxn modelId="{57089983-D774-FA41-8CE9-49C0C4876D53}" type="presParOf" srcId="{A90CCE31-1A5A-4705-9539-556C3399B312}" destId="{092F8531-C12D-4C60-8EE0-E882D438CA4A}" srcOrd="2" destOrd="0" presId="urn:microsoft.com/office/officeart/2018/2/layout/IconCircleList"/>
    <dgm:cxn modelId="{7DFEE515-7E2B-E340-8B1F-ABFB1CF7C947}" type="presParOf" srcId="{A90CCE31-1A5A-4705-9539-556C3399B312}" destId="{D49C35E4-8688-4554-9635-88C58CBED7D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EBFF7A-C5CD-6C45-A598-F16C5208632A}">
      <dsp:nvSpPr>
        <dsp:cNvPr id="0" name=""/>
        <dsp:cNvSpPr/>
      </dsp:nvSpPr>
      <dsp:spPr>
        <a:xfrm>
          <a:off x="0" y="231940"/>
          <a:ext cx="7063823" cy="10073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u="sng" kern="1200"/>
            <a:t>Product Owner</a:t>
          </a:r>
          <a:endParaRPr lang="en-US" sz="1600" kern="1200"/>
        </a:p>
      </dsp:txBody>
      <dsp:txXfrm>
        <a:off x="49176" y="281116"/>
        <a:ext cx="6965471" cy="909018"/>
      </dsp:txXfrm>
    </dsp:sp>
    <dsp:sp modelId="{2F7B41D2-467F-924C-8A85-3908DD15D77D}">
      <dsp:nvSpPr>
        <dsp:cNvPr id="0" name=""/>
        <dsp:cNvSpPr/>
      </dsp:nvSpPr>
      <dsp:spPr>
        <a:xfrm>
          <a:off x="0" y="1304054"/>
          <a:ext cx="7063823" cy="1007370"/>
        </a:xfrm>
        <a:prstGeom prst="roundRect">
          <a:avLst/>
        </a:prstGeom>
        <a:solidFill>
          <a:schemeClr val="accent2">
            <a:hueOff val="1232660"/>
            <a:satOff val="0"/>
            <a:lumOff val="3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Controls the Backlog of the Team and represents the shareholders of the actual project. He or She is mainly responsible for starting the conception of direction for product development and progress.</a:t>
          </a:r>
        </a:p>
      </dsp:txBody>
      <dsp:txXfrm>
        <a:off x="49176" y="1353230"/>
        <a:ext cx="6965471" cy="909018"/>
      </dsp:txXfrm>
    </dsp:sp>
    <dsp:sp modelId="{1FD43658-39C7-2C4B-8012-E7AA5D54F163}">
      <dsp:nvSpPr>
        <dsp:cNvPr id="0" name=""/>
        <dsp:cNvSpPr/>
      </dsp:nvSpPr>
      <dsp:spPr>
        <a:xfrm>
          <a:off x="0" y="2351744"/>
          <a:ext cx="7063823" cy="1007370"/>
        </a:xfrm>
        <a:prstGeom prst="roundRect">
          <a:avLst/>
        </a:prstGeom>
        <a:solidFill>
          <a:schemeClr val="accent2">
            <a:hueOff val="2465319"/>
            <a:satOff val="0"/>
            <a:lumOff val="7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u="sng" kern="1200"/>
            <a:t>Scrum Master</a:t>
          </a:r>
          <a:endParaRPr lang="en-US" sz="1600" kern="1200"/>
        </a:p>
      </dsp:txBody>
      <dsp:txXfrm>
        <a:off x="49176" y="2400920"/>
        <a:ext cx="6965471" cy="909018"/>
      </dsp:txXfrm>
    </dsp:sp>
    <dsp:sp modelId="{1FFE37C9-834F-6749-AE49-5E9B6F48F72D}">
      <dsp:nvSpPr>
        <dsp:cNvPr id="0" name=""/>
        <dsp:cNvSpPr/>
      </dsp:nvSpPr>
      <dsp:spPr>
        <a:xfrm>
          <a:off x="0" y="3365947"/>
          <a:ext cx="7063823" cy="1007370"/>
        </a:xfrm>
        <a:prstGeom prst="roundRect">
          <a:avLst/>
        </a:prstGeom>
        <a:solidFill>
          <a:schemeClr val="accent2">
            <a:hueOff val="3697979"/>
            <a:satOff val="0"/>
            <a:lumOff val="1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Controls administrative functions such as conducting team meetings, promote joint efforts, and deconstructing blockades that affect project progress</a:t>
          </a:r>
        </a:p>
      </dsp:txBody>
      <dsp:txXfrm>
        <a:off x="49176" y="3415123"/>
        <a:ext cx="6965471" cy="909018"/>
      </dsp:txXfrm>
    </dsp:sp>
    <dsp:sp modelId="{DE0C12A2-F8B3-064B-9E78-E053C2B15A02}">
      <dsp:nvSpPr>
        <dsp:cNvPr id="0" name=""/>
        <dsp:cNvSpPr/>
      </dsp:nvSpPr>
      <dsp:spPr>
        <a:xfrm>
          <a:off x="0" y="4447124"/>
          <a:ext cx="7063823" cy="1007370"/>
        </a:xfrm>
        <a:prstGeom prst="roundRect">
          <a:avLst/>
        </a:prstGeom>
        <a:solidFill>
          <a:schemeClr val="accent2">
            <a:hueOff val="4930638"/>
            <a:satOff val="0"/>
            <a:lumOff val="1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u="sng" kern="1200"/>
            <a:t>Development Team Members</a:t>
          </a:r>
          <a:endParaRPr lang="en-US" sz="1600" kern="1200"/>
        </a:p>
      </dsp:txBody>
      <dsp:txXfrm>
        <a:off x="49176" y="4496300"/>
        <a:ext cx="6965471" cy="909018"/>
      </dsp:txXfrm>
    </dsp:sp>
    <dsp:sp modelId="{97ABEBE0-ECCA-3C42-B04A-C3897B8DBBC0}">
      <dsp:nvSpPr>
        <dsp:cNvPr id="0" name=""/>
        <dsp:cNvSpPr/>
      </dsp:nvSpPr>
      <dsp:spPr>
        <a:xfrm>
          <a:off x="0" y="5355177"/>
          <a:ext cx="7063823" cy="1007370"/>
        </a:xfrm>
        <a:prstGeom prst="roundRect">
          <a:avLst/>
        </a:prstGeom>
        <a:solidFill>
          <a:schemeClr val="accent2">
            <a:hueOff val="6163298"/>
            <a:satOff val="0"/>
            <a:lumOff val="1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Can possibly consist of Tester, Programmer, or Product Designer.  Each role plays a key role in completing each given project. The key responsibilities of the Development Team is to perform work sprints as per the requirements provided by the Product Owner and coordinated by the Scrum Master</a:t>
          </a:r>
        </a:p>
      </dsp:txBody>
      <dsp:txXfrm>
        <a:off x="49176" y="5404353"/>
        <a:ext cx="6965471" cy="9090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2E34C0-773C-4DDF-8641-2C7A65394236}">
      <dsp:nvSpPr>
        <dsp:cNvPr id="0" name=""/>
        <dsp:cNvSpPr/>
      </dsp:nvSpPr>
      <dsp:spPr>
        <a:xfrm>
          <a:off x="82613" y="908559"/>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8FAED6-CBB0-4C95-9F44-96560FA8DFB9}">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654FC3-CC13-4335-96AB-E79992F3394A}">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Concept</a:t>
          </a:r>
          <a:r>
            <a:rPr lang="en-US" sz="1100" kern="1200"/>
            <a:t> - Projects are visualized and emphasized</a:t>
          </a:r>
        </a:p>
      </dsp:txBody>
      <dsp:txXfrm>
        <a:off x="1172126" y="908559"/>
        <a:ext cx="2114937" cy="897246"/>
      </dsp:txXfrm>
    </dsp:sp>
    <dsp:sp modelId="{4993511B-13DE-4F5A-8816-89F1ED100D0F}">
      <dsp:nvSpPr>
        <dsp:cNvPr id="0" name=""/>
        <dsp:cNvSpPr/>
      </dsp:nvSpPr>
      <dsp:spPr>
        <a:xfrm>
          <a:off x="3655575" y="908559"/>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BB2963-4FB5-4FF2-BE15-ED97A7F9EA8F}">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39ADB7-977B-436C-85EB-1FB982347914}">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dirty="0"/>
            <a:t>Inception</a:t>
          </a:r>
          <a:r>
            <a:rPr lang="en-US" sz="1100" kern="1200" dirty="0"/>
            <a:t> - Development Team members are made known, financial support is put in place, and the beginning of environments and requirements are initialized are continued throughout the project.</a:t>
          </a:r>
        </a:p>
      </dsp:txBody>
      <dsp:txXfrm>
        <a:off x="4745088" y="908559"/>
        <a:ext cx="2114937" cy="897246"/>
      </dsp:txXfrm>
    </dsp:sp>
    <dsp:sp modelId="{55B056D0-7182-4B62-A706-71EFEA9B65D7}">
      <dsp:nvSpPr>
        <dsp:cNvPr id="0" name=""/>
        <dsp:cNvSpPr/>
      </dsp:nvSpPr>
      <dsp:spPr>
        <a:xfrm>
          <a:off x="7228536" y="908559"/>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96CC72-F617-45F2-9273-D7476E042EBC}">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F9FCA6-80ED-4102-8394-F0FD0DB582E9}">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Iteration/Construction</a:t>
          </a:r>
          <a:r>
            <a:rPr lang="en-US" sz="1100" kern="1200"/>
            <a:t> - The development team strives to quantify functional software based on given requirements and specific constructive criticism from clientele </a:t>
          </a:r>
        </a:p>
      </dsp:txBody>
      <dsp:txXfrm>
        <a:off x="8318049" y="908559"/>
        <a:ext cx="2114937" cy="897246"/>
      </dsp:txXfrm>
    </dsp:sp>
    <dsp:sp modelId="{32824A69-2EA6-488D-B085-650793FA31E3}">
      <dsp:nvSpPr>
        <dsp:cNvPr id="0" name=""/>
        <dsp:cNvSpPr/>
      </dsp:nvSpPr>
      <dsp:spPr>
        <a:xfrm>
          <a:off x="82613" y="2545532"/>
          <a:ext cx="897246" cy="897246"/>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38C6B7-505B-4A53-816F-B5B161526AA5}">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CB6D98-BFBB-4CCA-98DF-B17231C5E189}">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Release</a:t>
          </a:r>
          <a:r>
            <a:rPr lang="en-US" sz="1100" kern="1200"/>
            <a:t> - “QA (Quality Assurance) testing, internal and external training, documentation development, and final release of the iteration into production.” </a:t>
          </a:r>
        </a:p>
      </dsp:txBody>
      <dsp:txXfrm>
        <a:off x="1172126" y="2545532"/>
        <a:ext cx="2114937" cy="897246"/>
      </dsp:txXfrm>
    </dsp:sp>
    <dsp:sp modelId="{FBF74CAC-4F36-4AB6-88F9-56F342C73BE5}">
      <dsp:nvSpPr>
        <dsp:cNvPr id="0" name=""/>
        <dsp:cNvSpPr/>
      </dsp:nvSpPr>
      <dsp:spPr>
        <a:xfrm>
          <a:off x="3655575" y="2545532"/>
          <a:ext cx="897246" cy="897246"/>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B23E43-95FF-4790-95BF-EF7AA21078A9}">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F90B37-9453-4946-9418-26B65EF96915}">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Production</a:t>
          </a:r>
          <a:r>
            <a:rPr lang="en-US" sz="1100" kern="1200"/>
            <a:t> - Continuous maintenance of the software</a:t>
          </a:r>
        </a:p>
      </dsp:txBody>
      <dsp:txXfrm>
        <a:off x="4745088" y="2545532"/>
        <a:ext cx="2114937" cy="897246"/>
      </dsp:txXfrm>
    </dsp:sp>
    <dsp:sp modelId="{88103FF3-1685-49A8-9F36-85ECA473F59B}">
      <dsp:nvSpPr>
        <dsp:cNvPr id="0" name=""/>
        <dsp:cNvSpPr/>
      </dsp:nvSpPr>
      <dsp:spPr>
        <a:xfrm>
          <a:off x="7228536" y="2545532"/>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C1479A-0224-459F-A5F5-2FB352772530}">
      <dsp:nvSpPr>
        <dsp:cNvPr id="0" name=""/>
        <dsp:cNvSpPr/>
      </dsp:nvSpPr>
      <dsp:spPr>
        <a:xfrm>
          <a:off x="7416958" y="2733954"/>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9C35E4-8688-4554-9635-88C58CBED7D7}">
      <dsp:nvSpPr>
        <dsp:cNvPr id="0" name=""/>
        <dsp:cNvSpPr/>
      </dsp:nvSpPr>
      <dsp:spPr>
        <a:xfrm>
          <a:off x="8318049"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100000"/>
            </a:lnSpc>
            <a:spcBef>
              <a:spcPct val="0"/>
            </a:spcBef>
            <a:spcAft>
              <a:spcPct val="35000"/>
            </a:spcAft>
            <a:buNone/>
          </a:pPr>
          <a:r>
            <a:rPr lang="en-US" sz="1100" b="1" kern="1200"/>
            <a:t>Retirement</a:t>
          </a:r>
          <a:r>
            <a:rPr lang="en-US" sz="1100" kern="1200"/>
            <a:t> - Ending of project activities, including customer notification and relocation. </a:t>
          </a:r>
        </a:p>
      </dsp:txBody>
      <dsp:txXfrm>
        <a:off x="8318049" y="2545532"/>
        <a:ext cx="2114937" cy="89724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3698EE-AB72-7343-BE20-357F2981DF14}" type="datetimeFigureOut">
              <a:rPr lang="en-US" smtClean="0"/>
              <a:t>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91FF09-6B1B-5244-9CC4-096984BAB069}" type="slidenum">
              <a:rPr lang="en-US" smtClean="0"/>
              <a:t>‹#›</a:t>
            </a:fld>
            <a:endParaRPr lang="en-US" dirty="0"/>
          </a:p>
        </p:txBody>
      </p:sp>
    </p:spTree>
    <p:extLst>
      <p:ext uri="{BB962C8B-B14F-4D97-AF65-F5344CB8AC3E}">
        <p14:creationId xmlns:p14="http://schemas.microsoft.com/office/powerpoint/2010/main" val="1997679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6/20/21</a:t>
            </a:fld>
            <a:endParaRPr lang="en-US" dirty="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0289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6/20/21</a:t>
            </a:fld>
            <a:endParaRPr lang="en-US" dirty="0"/>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298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6/20/21</a:t>
            </a:fld>
            <a:endParaRPr lang="en-US" dirty="0"/>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976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6/20/21</a:t>
            </a:fld>
            <a:endParaRPr lang="en-US" dirty="0"/>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34294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6/20/21</a:t>
            </a:fld>
            <a:endParaRPr lang="en-US" dirty="0"/>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603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6/20/21</a:t>
            </a:fld>
            <a:endParaRPr lang="en-US" dirty="0"/>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273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6/20/21</a:t>
            </a:fld>
            <a:endParaRPr lang="en-US" dirty="0"/>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152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6/20/21</a:t>
            </a:fld>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3194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6/20/21</a:t>
            </a:fld>
            <a:endParaRPr lang="en-US" dirty="0"/>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013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6/20/21</a:t>
            </a:fld>
            <a:endParaRPr lang="en-US" dirty="0"/>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7584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6/20/21</a:t>
            </a:fld>
            <a:endParaRPr lang="en-US" dirty="0"/>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061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6/20/21</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dirty="0"/>
          </a:p>
        </p:txBody>
      </p:sp>
    </p:spTree>
    <p:extLst>
      <p:ext uri="{BB962C8B-B14F-4D97-AF65-F5344CB8AC3E}">
        <p14:creationId xmlns:p14="http://schemas.microsoft.com/office/powerpoint/2010/main" val="111025544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management.com/agile-vs-waterfall#:%7E:text=Some%20of%" TargetMode="External"/><Relationship Id="rId3" Type="http://schemas.openxmlformats.org/officeDocument/2006/relationships/hyperlink" Target="https://medium.com/pnr/critical-success-factors-of-agile-projects-65acd133a402" TargetMode="External"/><Relationship Id="rId7" Type="http://schemas.openxmlformats.org/officeDocument/2006/relationships/hyperlink" Target="https://project-/" TargetMode="Externa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hyperlink" Target="https://280group.com/what-is-product-management/roles/product-owner/" TargetMode="External"/><Relationship Id="rId5" Type="http://schemas.openxmlformats.org/officeDocument/2006/relationships/hyperlink" Target="software-development-lifecycle-and-process-workflow" TargetMode="External"/><Relationship Id="rId10" Type="http://schemas.openxmlformats.org/officeDocument/2006/relationships/hyperlink" Target="complete%20one%20single%20project" TargetMode="External"/><Relationship Id="rId4" Type="http://schemas.openxmlformats.org/officeDocument/2006/relationships/hyperlink" Target="https://www.smartsheet.com/understanding-agile-" TargetMode="External"/><Relationship Id="rId9" Type="http://schemas.openxmlformats.org/officeDocument/2006/relationships/hyperlink" Target="20the%20distinct%20differences,helps%2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52D03203-4478-4A44-AA06-F90D271AB46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22"/>
            <a:ext cx="12191977" cy="6858022"/>
          </a:xfrm>
          <a:prstGeom prst="rect">
            <a:avLst/>
          </a:prstGeom>
        </p:spPr>
      </p:pic>
      <p:sp>
        <p:nvSpPr>
          <p:cNvPr id="9" name="Rectangle 8">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42A1179-6DE9-7D41-A8B1-8E6AA1F19644}"/>
              </a:ext>
            </a:extLst>
          </p:cNvPr>
          <p:cNvSpPr>
            <a:spLocks noGrp="1"/>
          </p:cNvSpPr>
          <p:nvPr>
            <p:ph type="ctrTitle"/>
          </p:nvPr>
        </p:nvSpPr>
        <p:spPr>
          <a:xfrm>
            <a:off x="114829" y="200554"/>
            <a:ext cx="5452529" cy="3569242"/>
          </a:xfrm>
        </p:spPr>
        <p:txBody>
          <a:bodyPr anchor="t">
            <a:normAutofit/>
          </a:bodyPr>
          <a:lstStyle/>
          <a:p>
            <a:r>
              <a:rPr lang="en-US" sz="5600" dirty="0">
                <a:solidFill>
                  <a:schemeClr val="bg1"/>
                </a:solidFill>
              </a:rPr>
              <a:t>Scrum/Agile Vs. </a:t>
            </a:r>
            <a:r>
              <a:rPr lang="en-US" sz="5600" dirty="0" err="1">
                <a:solidFill>
                  <a:schemeClr val="bg1"/>
                </a:solidFill>
              </a:rPr>
              <a:t>WaterFall</a:t>
            </a:r>
            <a:endParaRPr lang="en-US" sz="5600" dirty="0">
              <a:solidFill>
                <a:schemeClr val="bg1"/>
              </a:solidFill>
            </a:endParaRPr>
          </a:p>
        </p:txBody>
      </p:sp>
      <p:sp>
        <p:nvSpPr>
          <p:cNvPr id="3" name="Subtitle 2">
            <a:extLst>
              <a:ext uri="{FF2B5EF4-FFF2-40B4-BE49-F238E27FC236}">
                <a16:creationId xmlns:a16="http://schemas.microsoft.com/office/drawing/2014/main" id="{8C264EB6-F022-7E41-B95B-0E819647D2A2}"/>
              </a:ext>
            </a:extLst>
          </p:cNvPr>
          <p:cNvSpPr>
            <a:spLocks noGrp="1"/>
          </p:cNvSpPr>
          <p:nvPr>
            <p:ph type="subTitle" idx="1"/>
          </p:nvPr>
        </p:nvSpPr>
        <p:spPr>
          <a:xfrm>
            <a:off x="643466" y="4551036"/>
            <a:ext cx="5449479" cy="1919433"/>
          </a:xfrm>
        </p:spPr>
        <p:txBody>
          <a:bodyPr anchor="b">
            <a:normAutofit/>
          </a:bodyPr>
          <a:lstStyle/>
          <a:p>
            <a:r>
              <a:rPr lang="en-US">
                <a:solidFill>
                  <a:schemeClr val="bg1"/>
                </a:solidFill>
              </a:rPr>
              <a:t>Mark Maddon </a:t>
            </a:r>
          </a:p>
          <a:p>
            <a:r>
              <a:rPr lang="en-US">
                <a:solidFill>
                  <a:schemeClr val="bg1"/>
                </a:solidFill>
              </a:rPr>
              <a:t>Southern New Hampshire University </a:t>
            </a:r>
          </a:p>
        </p:txBody>
      </p:sp>
      <p:sp>
        <p:nvSpPr>
          <p:cNvPr id="11" name="Rectangle 10">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304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3F4F3A-DF89-453C-A499-8C259F6A2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FE375248-269E-FD4C-B6C3-6F4E36DC1CCC}"/>
              </a:ext>
            </a:extLst>
          </p:cNvPr>
          <p:cNvSpPr>
            <a:spLocks noGrp="1"/>
          </p:cNvSpPr>
          <p:nvPr>
            <p:ph type="title"/>
          </p:nvPr>
        </p:nvSpPr>
        <p:spPr>
          <a:xfrm>
            <a:off x="479394" y="1062487"/>
            <a:ext cx="3939688" cy="5583126"/>
          </a:xfrm>
        </p:spPr>
        <p:txBody>
          <a:bodyPr>
            <a:normAutofit/>
          </a:bodyPr>
          <a:lstStyle/>
          <a:p>
            <a:pPr algn="r"/>
            <a:r>
              <a:rPr lang="en-US" sz="7200" dirty="0">
                <a:solidFill>
                  <a:schemeClr val="bg1"/>
                </a:solidFill>
              </a:rPr>
              <a:t>Given Roles in Scrum-Agile</a:t>
            </a:r>
          </a:p>
        </p:txBody>
      </p:sp>
      <p:sp>
        <p:nvSpPr>
          <p:cNvPr id="11"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3111" y="69603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3"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91891" y="925332"/>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cxnSp>
        <p:nvCxnSpPr>
          <p:cNvPr id="15" name="Straight Connector 14">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solidFill>
              <a:schemeClr val="lt1">
                <a:hueOff val="0"/>
                <a:satOff val="0"/>
                <a:lumOff val="0"/>
              </a:schemeClr>
            </a:solidFill>
            <a:bevel/>
          </a:ln>
        </p:spPr>
        <p:style>
          <a:lnRef idx="1">
            <a:schemeClr val="accent1"/>
          </a:lnRef>
          <a:fillRef idx="0">
            <a:schemeClr val="accent1"/>
          </a:fillRef>
          <a:effectRef idx="0">
            <a:schemeClr val="accent1"/>
          </a:effectRef>
          <a:fontRef idx="minor">
            <a:schemeClr val="tx1"/>
          </a:fontRef>
        </p:style>
      </p:cxnSp>
      <p:sp>
        <p:nvSpPr>
          <p:cNvPr id="17"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17571" y="144047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DE690CE8-9D31-414F-AA7C-57939C6F66AD}"/>
              </a:ext>
            </a:extLst>
          </p:cNvPr>
          <p:cNvGraphicFramePr>
            <a:graphicFrameLocks noGrp="1"/>
          </p:cNvGraphicFramePr>
          <p:nvPr>
            <p:ph idx="1"/>
            <p:extLst>
              <p:ext uri="{D42A27DB-BD31-4B8C-83A1-F6EECF244321}">
                <p14:modId xmlns:p14="http://schemas.microsoft.com/office/powerpoint/2010/main" val="3124463436"/>
              </p:ext>
            </p:extLst>
          </p:nvPr>
        </p:nvGraphicFramePr>
        <p:xfrm>
          <a:off x="4728053" y="22039"/>
          <a:ext cx="7063823" cy="67585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1113FA11-8522-054D-A48D-9F30405BA6AB}"/>
              </a:ext>
            </a:extLst>
          </p:cNvPr>
          <p:cNvSpPr txBox="1"/>
          <p:nvPr/>
        </p:nvSpPr>
        <p:spPr>
          <a:xfrm>
            <a:off x="6096001" y="6488668"/>
            <a:ext cx="5839254" cy="369332"/>
          </a:xfrm>
          <a:prstGeom prst="rect">
            <a:avLst/>
          </a:prstGeom>
          <a:noFill/>
        </p:spPr>
        <p:txBody>
          <a:bodyPr wrap="square" rtlCol="0">
            <a:spAutoFit/>
          </a:bodyPr>
          <a:lstStyle/>
          <a:p>
            <a:r>
              <a:rPr lang="en-US">
                <a:solidFill>
                  <a:schemeClr val="bg1"/>
                </a:solidFill>
              </a:rPr>
              <a:t>(Product Owner Roles and Responsibilities, 2020).</a:t>
            </a:r>
          </a:p>
        </p:txBody>
      </p:sp>
    </p:spTree>
    <p:extLst>
      <p:ext uri="{BB962C8B-B14F-4D97-AF65-F5344CB8AC3E}">
        <p14:creationId xmlns:p14="http://schemas.microsoft.com/office/powerpoint/2010/main" val="422032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34B5E135-3CA1-D541-9551-38567020C6BD}"/>
              </a:ext>
            </a:extLst>
          </p:cNvPr>
          <p:cNvSpPr>
            <a:spLocks noGrp="1"/>
          </p:cNvSpPr>
          <p:nvPr>
            <p:ph type="title"/>
          </p:nvPr>
        </p:nvSpPr>
        <p:spPr>
          <a:xfrm>
            <a:off x="3506755" y="365125"/>
            <a:ext cx="7161245" cy="1325563"/>
          </a:xfrm>
        </p:spPr>
        <p:txBody>
          <a:bodyPr>
            <a:normAutofit fontScale="90000"/>
          </a:bodyPr>
          <a:lstStyle/>
          <a:p>
            <a:r>
              <a:rPr lang="en-US" sz="3600" b="1" dirty="0">
                <a:solidFill>
                  <a:schemeClr val="bg1"/>
                </a:solidFill>
              </a:rPr>
              <a:t> Various Phases of the Software Development Life Cycle Work in an Agile Approach</a:t>
            </a:r>
            <a:endParaRPr lang="en-US" sz="3600" dirty="0">
              <a:solidFill>
                <a:schemeClr val="bg1"/>
              </a:solidFill>
            </a:endParaRPr>
          </a:p>
        </p:txBody>
      </p:sp>
      <p:sp>
        <p:nvSpPr>
          <p:cNvPr id="37"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39"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cxnSp>
        <p:nvCxnSpPr>
          <p:cNvPr id="41" name="Straight Connector 40">
            <a:extLst>
              <a:ext uri="{FF2B5EF4-FFF2-40B4-BE49-F238E27FC236}">
                <a16:creationId xmlns:a16="http://schemas.microsoft.com/office/drawing/2014/main" id="{94169334-264D-4176-8BDE-037249A61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027906"/>
            <a:ext cx="3408787"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43"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graphicFrame>
        <p:nvGraphicFramePr>
          <p:cNvPr id="5" name="Content Placeholder 2">
            <a:extLst>
              <a:ext uri="{FF2B5EF4-FFF2-40B4-BE49-F238E27FC236}">
                <a16:creationId xmlns:a16="http://schemas.microsoft.com/office/drawing/2014/main" id="{16543B04-5C42-48DB-90CF-9E4171F8228E}"/>
              </a:ext>
            </a:extLst>
          </p:cNvPr>
          <p:cNvGraphicFramePr>
            <a:graphicFrameLocks noGrp="1"/>
          </p:cNvGraphicFramePr>
          <p:nvPr>
            <p:ph idx="1"/>
            <p:extLst>
              <p:ext uri="{D42A27DB-BD31-4B8C-83A1-F6EECF244321}">
                <p14:modId xmlns:p14="http://schemas.microsoft.com/office/powerpoint/2010/main" val="411624826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5D84AB6F-AB2B-B445-8022-05D1697E0C34}"/>
              </a:ext>
            </a:extLst>
          </p:cNvPr>
          <p:cNvSpPr txBox="1"/>
          <p:nvPr/>
        </p:nvSpPr>
        <p:spPr>
          <a:xfrm>
            <a:off x="6229350" y="6457950"/>
            <a:ext cx="5962650" cy="646331"/>
          </a:xfrm>
          <a:prstGeom prst="rect">
            <a:avLst/>
          </a:prstGeom>
          <a:noFill/>
        </p:spPr>
        <p:txBody>
          <a:bodyPr wrap="square" rtlCol="0">
            <a:spAutoFit/>
          </a:bodyPr>
          <a:lstStyle/>
          <a:p>
            <a:pPr algn="r"/>
            <a:r>
              <a:rPr lang="en-US"/>
              <a:t>(Eby, 2021).</a:t>
            </a:r>
          </a:p>
          <a:p>
            <a:endParaRPr lang="en-US"/>
          </a:p>
        </p:txBody>
      </p:sp>
    </p:spTree>
    <p:extLst>
      <p:ext uri="{BB962C8B-B14F-4D97-AF65-F5344CB8AC3E}">
        <p14:creationId xmlns:p14="http://schemas.microsoft.com/office/powerpoint/2010/main" val="2960446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D16EAF7-D17D-4DB1-964B-189DA1194E3D}"/>
              </a:ext>
            </a:extLst>
          </p:cNvPr>
          <p:cNvPicPr>
            <a:picLocks noChangeAspect="1"/>
          </p:cNvPicPr>
          <p:nvPr/>
        </p:nvPicPr>
        <p:blipFill rotWithShape="1">
          <a:blip r:embed="rId2"/>
          <a:srcRect b="15730"/>
          <a:stretch/>
        </p:blipFill>
        <p:spPr>
          <a:xfrm>
            <a:off x="0" y="-8303"/>
            <a:ext cx="12191980" cy="6857990"/>
          </a:xfrm>
          <a:prstGeom prst="rect">
            <a:avLst/>
          </a:prstGeom>
        </p:spPr>
      </p:pic>
      <p:sp>
        <p:nvSpPr>
          <p:cNvPr id="13" name="Rectangle 12">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0CE6CE-EB8E-6644-91AD-453C1B9EBB71}"/>
              </a:ext>
            </a:extLst>
          </p:cNvPr>
          <p:cNvSpPr>
            <a:spLocks noGrp="1"/>
          </p:cNvSpPr>
          <p:nvPr>
            <p:ph type="title"/>
          </p:nvPr>
        </p:nvSpPr>
        <p:spPr>
          <a:xfrm>
            <a:off x="173181" y="1618635"/>
            <a:ext cx="4023360" cy="2802219"/>
          </a:xfrm>
        </p:spPr>
        <p:txBody>
          <a:bodyPr vert="horz" lIns="91440" tIns="45720" rIns="91440" bIns="45720" rtlCol="0" anchor="b">
            <a:normAutofit/>
          </a:bodyPr>
          <a:lstStyle/>
          <a:p>
            <a:r>
              <a:rPr lang="en-US" sz="3800" b="1" i="0" kern="1200" cap="all" baseline="0">
                <a:solidFill>
                  <a:schemeClr val="tx1"/>
                </a:solidFill>
                <a:latin typeface="+mj-lt"/>
                <a:ea typeface="+mj-ea"/>
                <a:cs typeface="+mj-cs"/>
              </a:rPr>
              <a:t>Agile Approach vs. Waterfall Approach</a:t>
            </a:r>
          </a:p>
        </p:txBody>
      </p:sp>
      <p:sp>
        <p:nvSpPr>
          <p:cNvPr id="4" name="TextBox 3">
            <a:extLst>
              <a:ext uri="{FF2B5EF4-FFF2-40B4-BE49-F238E27FC236}">
                <a16:creationId xmlns:a16="http://schemas.microsoft.com/office/drawing/2014/main" id="{BE8965FE-D1FA-4F43-B422-9AEA5215ACB2}"/>
              </a:ext>
            </a:extLst>
          </p:cNvPr>
          <p:cNvSpPr txBox="1"/>
          <p:nvPr/>
        </p:nvSpPr>
        <p:spPr>
          <a:xfrm>
            <a:off x="465070" y="4280980"/>
            <a:ext cx="6431274" cy="2585323"/>
          </a:xfrm>
          <a:prstGeom prst="rect">
            <a:avLst/>
          </a:prstGeom>
          <a:noFill/>
        </p:spPr>
        <p:txBody>
          <a:bodyPr wrap="square" rtlCol="0">
            <a:spAutoFit/>
          </a:bodyPr>
          <a:lstStyle/>
          <a:p>
            <a:r>
              <a:rPr lang="en-US" sz="1350" dirty="0"/>
              <a:t>        In utilizing Agile approaches, multiple projects can be worked on, to whereas with Waterfall, only one project can be worked on at a time.  Both practices could have positive affects, but for the team, to begin with, agile would still be the better course of action. To get as many projects completed with complete focus by select team developers would show not only momentum, but speed in completing projects proficiently.  Also utilizing the Agile sprint principle would be best to continue, which would help make sure if there needs to be corrections made to have a better polished outcome.  Waterfall offers phases, but phases can be known to lose track of focus and lose the character of moving forward and not backtrack as needed. That was the conclusion of choosing Agile over Waterfall in the project with SNHU Travel Project.</a:t>
            </a:r>
          </a:p>
        </p:txBody>
      </p:sp>
      <p:sp>
        <p:nvSpPr>
          <p:cNvPr id="7" name="TextBox 6">
            <a:extLst>
              <a:ext uri="{FF2B5EF4-FFF2-40B4-BE49-F238E27FC236}">
                <a16:creationId xmlns:a16="http://schemas.microsoft.com/office/drawing/2014/main" id="{73FE608D-00E0-DC48-A7DC-CFD62F7CEB2D}"/>
              </a:ext>
            </a:extLst>
          </p:cNvPr>
          <p:cNvSpPr txBox="1"/>
          <p:nvPr/>
        </p:nvSpPr>
        <p:spPr>
          <a:xfrm>
            <a:off x="10055096" y="6429096"/>
            <a:ext cx="1800493" cy="369332"/>
          </a:xfrm>
          <a:prstGeom prst="rect">
            <a:avLst/>
          </a:prstGeom>
          <a:noFill/>
        </p:spPr>
        <p:txBody>
          <a:bodyPr wrap="none" rtlCol="0">
            <a:spAutoFit/>
          </a:bodyPr>
          <a:lstStyle/>
          <a:p>
            <a:r>
              <a:rPr lang="en-US"/>
              <a:t>(Santos, 2021).</a:t>
            </a:r>
          </a:p>
        </p:txBody>
      </p:sp>
    </p:spTree>
    <p:extLst>
      <p:ext uri="{BB962C8B-B14F-4D97-AF65-F5344CB8AC3E}">
        <p14:creationId xmlns:p14="http://schemas.microsoft.com/office/powerpoint/2010/main" val="201068939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4CFBA4-C231-974D-91EF-511C98549C3B}"/>
              </a:ext>
            </a:extLst>
          </p:cNvPr>
          <p:cNvSpPr>
            <a:spLocks noGrp="1"/>
          </p:cNvSpPr>
          <p:nvPr>
            <p:ph type="title"/>
          </p:nvPr>
        </p:nvSpPr>
        <p:spPr>
          <a:xfrm>
            <a:off x="793159" y="1377146"/>
            <a:ext cx="4076460" cy="3626217"/>
          </a:xfrm>
        </p:spPr>
        <p:txBody>
          <a:bodyPr vert="horz" lIns="91440" tIns="45720" rIns="91440" bIns="45720" rtlCol="0" anchor="b">
            <a:normAutofit/>
          </a:bodyPr>
          <a:lstStyle/>
          <a:p>
            <a:pPr algn="r"/>
            <a:r>
              <a:rPr lang="en-US" sz="5000" b="1" i="0" kern="1200" cap="all" baseline="0">
                <a:solidFill>
                  <a:schemeClr val="bg1"/>
                </a:solidFill>
                <a:latin typeface="+mj-lt"/>
                <a:ea typeface="+mj-ea"/>
                <a:cs typeface="+mj-cs"/>
              </a:rPr>
              <a:t>Agile Factors vs. Waterfall Factors</a:t>
            </a:r>
          </a:p>
        </p:txBody>
      </p:sp>
      <p:pic>
        <p:nvPicPr>
          <p:cNvPr id="7" name="Graphic 6" descr="Checkmark">
            <a:extLst>
              <a:ext uri="{FF2B5EF4-FFF2-40B4-BE49-F238E27FC236}">
                <a16:creationId xmlns:a16="http://schemas.microsoft.com/office/drawing/2014/main" id="{9C7EECD3-38AA-4B99-9BE3-BF4DF915880C}"/>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33109" y="806686"/>
            <a:ext cx="6043001" cy="6043001"/>
          </a:xfrm>
          <a:prstGeom prst="rect">
            <a:avLst/>
          </a:prstGeom>
        </p:spPr>
      </p:pic>
      <p:sp>
        <p:nvSpPr>
          <p:cNvPr id="14"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57738" y="81499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16"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16518" y="104429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18"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42198" y="1268720"/>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a:p>
        </p:txBody>
      </p:sp>
      <p:cxnSp>
        <p:nvCxnSpPr>
          <p:cNvPr id="20" name="Straight Connector 1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9322" y="6274341"/>
            <a:ext cx="11353800"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28B2638-D577-1A4C-AAE0-7719ADDC769E}"/>
              </a:ext>
            </a:extLst>
          </p:cNvPr>
          <p:cNvSpPr txBox="1"/>
          <p:nvPr/>
        </p:nvSpPr>
        <p:spPr>
          <a:xfrm>
            <a:off x="5791200" y="1268720"/>
            <a:ext cx="184731" cy="369332"/>
          </a:xfrm>
          <a:prstGeom prst="rect">
            <a:avLst/>
          </a:prstGeom>
          <a:noFill/>
        </p:spPr>
        <p:txBody>
          <a:bodyPr wrap="none" rtlCol="0">
            <a:spAutoFit/>
          </a:bodyPr>
          <a:lstStyle/>
          <a:p>
            <a:endParaRPr lang="en-US"/>
          </a:p>
        </p:txBody>
      </p:sp>
      <p:sp>
        <p:nvSpPr>
          <p:cNvPr id="6" name="TextBox 5">
            <a:extLst>
              <a:ext uri="{FF2B5EF4-FFF2-40B4-BE49-F238E27FC236}">
                <a16:creationId xmlns:a16="http://schemas.microsoft.com/office/drawing/2014/main" id="{1ACC1DBD-E744-E243-A420-029E3E5F2E9B}"/>
              </a:ext>
            </a:extLst>
          </p:cNvPr>
          <p:cNvSpPr txBox="1"/>
          <p:nvPr/>
        </p:nvSpPr>
        <p:spPr>
          <a:xfrm>
            <a:off x="5246557" y="954038"/>
            <a:ext cx="7128497" cy="5355312"/>
          </a:xfrm>
          <a:prstGeom prst="rect">
            <a:avLst/>
          </a:prstGeom>
          <a:noFill/>
        </p:spPr>
        <p:txBody>
          <a:bodyPr wrap="square" rtlCol="0">
            <a:spAutoFit/>
          </a:bodyPr>
          <a:lstStyle/>
          <a:p>
            <a:r>
              <a:rPr lang="en-US" dirty="0">
                <a:solidFill>
                  <a:schemeClr val="bg1"/>
                </a:solidFill>
              </a:rPr>
              <a:t>        Factors that follow with Waterfall procedures </a:t>
            </a:r>
          </a:p>
          <a:p>
            <a:r>
              <a:rPr lang="en-US" dirty="0">
                <a:solidFill>
                  <a:schemeClr val="bg1"/>
                </a:solidFill>
              </a:rPr>
              <a:t>comprise of following in a linear direction. They </a:t>
            </a:r>
          </a:p>
          <a:p>
            <a:r>
              <a:rPr lang="en-US" dirty="0">
                <a:solidFill>
                  <a:schemeClr val="bg1"/>
                </a:solidFill>
              </a:rPr>
              <a:t>are the specific goals that only go in one direction. </a:t>
            </a:r>
          </a:p>
          <a:p>
            <a:r>
              <a:rPr lang="en-US" dirty="0">
                <a:solidFill>
                  <a:schemeClr val="bg1"/>
                </a:solidFill>
              </a:rPr>
              <a:t>Once each development reaches a certain phase,</a:t>
            </a:r>
          </a:p>
          <a:p>
            <a:r>
              <a:rPr lang="en-US" dirty="0">
                <a:solidFill>
                  <a:schemeClr val="bg1"/>
                </a:solidFill>
              </a:rPr>
              <a:t>it goes to the next phase, respectively, not turning</a:t>
            </a:r>
          </a:p>
          <a:p>
            <a:r>
              <a:rPr lang="en-US" dirty="0">
                <a:solidFill>
                  <a:schemeClr val="bg1"/>
                </a:solidFill>
              </a:rPr>
              <a:t>back.  Another factor of Waterfall is the fact that it </a:t>
            </a:r>
          </a:p>
          <a:p>
            <a:r>
              <a:rPr lang="en-US" dirty="0">
                <a:solidFill>
                  <a:schemeClr val="bg1"/>
                </a:solidFill>
              </a:rPr>
              <a:t>is ”plan-driven” and in this factor, it defines solutions </a:t>
            </a:r>
          </a:p>
          <a:p>
            <a:r>
              <a:rPr lang="en-US" dirty="0">
                <a:solidFill>
                  <a:schemeClr val="bg1"/>
                </a:solidFill>
              </a:rPr>
              <a:t>and creates documentation. These recordings are for specific requirements for the team to follow in to obtain a successful result. These factors also consider the projects mainly small </a:t>
            </a:r>
          </a:p>
          <a:p>
            <a:r>
              <a:rPr lang="en-US" dirty="0">
                <a:solidFill>
                  <a:schemeClr val="bg1"/>
                </a:solidFill>
              </a:rPr>
              <a:t>and only worked at one at a time. </a:t>
            </a:r>
          </a:p>
          <a:p>
            <a:r>
              <a:rPr lang="en-US" dirty="0">
                <a:solidFill>
                  <a:schemeClr val="bg1"/>
                </a:solidFill>
              </a:rPr>
              <a:t>        In the factors that officiate in Agile procedures, they  </a:t>
            </a:r>
          </a:p>
          <a:p>
            <a:r>
              <a:rPr lang="en-US" dirty="0">
                <a:solidFill>
                  <a:schemeClr val="bg1"/>
                </a:solidFill>
              </a:rPr>
              <a:t>can be listed in the following: ”organizational, people, </a:t>
            </a:r>
          </a:p>
          <a:p>
            <a:r>
              <a:rPr lang="en-US" dirty="0">
                <a:solidFill>
                  <a:schemeClr val="bg1"/>
                </a:solidFill>
              </a:rPr>
              <a:t>process, project and technical.” All these</a:t>
            </a:r>
          </a:p>
          <a:p>
            <a:r>
              <a:rPr lang="en-US" dirty="0">
                <a:solidFill>
                  <a:schemeClr val="bg1"/>
                </a:solidFill>
              </a:rPr>
              <a:t>things combined, in no order, are supplemental</a:t>
            </a:r>
          </a:p>
          <a:p>
            <a:r>
              <a:rPr lang="en-US" dirty="0">
                <a:solidFill>
                  <a:schemeClr val="bg1"/>
                </a:solidFill>
              </a:rPr>
              <a:t>to successful outcomes in Agile.  The organization of </a:t>
            </a:r>
          </a:p>
          <a:p>
            <a:r>
              <a:rPr lang="en-US" dirty="0">
                <a:solidFill>
                  <a:schemeClr val="bg1"/>
                </a:solidFill>
              </a:rPr>
              <a:t>the team goes in sprints both procedurally and technically. </a:t>
            </a:r>
          </a:p>
          <a:p>
            <a:r>
              <a:rPr lang="en-US" dirty="0">
                <a:solidFill>
                  <a:schemeClr val="bg1"/>
                </a:solidFill>
              </a:rPr>
              <a:t>They are able, like stated earlier, able to go back for further investigation on a project and pause for reflection.  </a:t>
            </a:r>
          </a:p>
        </p:txBody>
      </p:sp>
      <p:sp>
        <p:nvSpPr>
          <p:cNvPr id="3" name="TextBox 2">
            <a:extLst>
              <a:ext uri="{FF2B5EF4-FFF2-40B4-BE49-F238E27FC236}">
                <a16:creationId xmlns:a16="http://schemas.microsoft.com/office/drawing/2014/main" id="{5F560014-67E6-0146-AF07-5D59D1106DF4}"/>
              </a:ext>
            </a:extLst>
          </p:cNvPr>
          <p:cNvSpPr txBox="1"/>
          <p:nvPr/>
        </p:nvSpPr>
        <p:spPr>
          <a:xfrm>
            <a:off x="9278915" y="6377372"/>
            <a:ext cx="2634700" cy="369332"/>
          </a:xfrm>
          <a:prstGeom prst="rect">
            <a:avLst/>
          </a:prstGeom>
          <a:noFill/>
        </p:spPr>
        <p:txBody>
          <a:bodyPr wrap="square" rtlCol="0">
            <a:spAutoFit/>
          </a:bodyPr>
          <a:lstStyle/>
          <a:p>
            <a:r>
              <a:rPr lang="en-US">
                <a:solidFill>
                  <a:schemeClr val="bg1"/>
                </a:solidFill>
              </a:rPr>
              <a:t>(</a:t>
            </a:r>
            <a:r>
              <a:rPr lang="en-US" err="1">
                <a:solidFill>
                  <a:schemeClr val="bg1"/>
                </a:solidFill>
              </a:rPr>
              <a:t>Buteau</a:t>
            </a:r>
            <a:r>
              <a:rPr lang="en-US">
                <a:solidFill>
                  <a:schemeClr val="bg1"/>
                </a:solidFill>
              </a:rPr>
              <a:t>, 2018), (2015).</a:t>
            </a:r>
          </a:p>
        </p:txBody>
      </p:sp>
    </p:spTree>
    <p:extLst>
      <p:ext uri="{BB962C8B-B14F-4D97-AF65-F5344CB8AC3E}">
        <p14:creationId xmlns:p14="http://schemas.microsoft.com/office/powerpoint/2010/main" val="32693456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8" name="Straight Connector 36">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59" name="Rectangle 38">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EA3553-E498-6E48-B16E-AC8185E38119}"/>
              </a:ext>
            </a:extLst>
          </p:cNvPr>
          <p:cNvSpPr>
            <a:spLocks noGrp="1"/>
          </p:cNvSpPr>
          <p:nvPr>
            <p:ph type="title"/>
          </p:nvPr>
        </p:nvSpPr>
        <p:spPr>
          <a:xfrm>
            <a:off x="838200" y="222797"/>
            <a:ext cx="4076460" cy="2828617"/>
          </a:xfrm>
        </p:spPr>
        <p:txBody>
          <a:bodyPr vert="horz" lIns="91440" tIns="45720" rIns="91440" bIns="45720" rtlCol="0" anchor="t">
            <a:normAutofit/>
          </a:bodyPr>
          <a:lstStyle/>
          <a:p>
            <a:pPr algn="ctr"/>
            <a:r>
              <a:rPr lang="en-US" sz="2800" b="1" cap="all" dirty="0">
                <a:solidFill>
                  <a:schemeClr val="bg1"/>
                </a:solidFill>
              </a:rPr>
              <a:t>Reflection and conclusion</a:t>
            </a:r>
            <a:r>
              <a:rPr lang="en-US" sz="2800" b="1" i="0" kern="1200" cap="all" baseline="0" dirty="0">
                <a:solidFill>
                  <a:schemeClr val="bg1"/>
                </a:solidFill>
                <a:latin typeface="+mj-lt"/>
                <a:ea typeface="+mj-ea"/>
                <a:cs typeface="+mj-cs"/>
              </a:rPr>
              <a:t> on utilizing waterfall And/or agile methodologies</a:t>
            </a:r>
            <a:r>
              <a:rPr lang="en-US" sz="3200" b="1" i="0" kern="1200" cap="all" baseline="0" dirty="0">
                <a:solidFill>
                  <a:schemeClr val="bg1"/>
                </a:solidFill>
                <a:latin typeface="+mj-lt"/>
                <a:ea typeface="+mj-ea"/>
                <a:cs typeface="+mj-cs"/>
              </a:rPr>
              <a:t>:</a:t>
            </a:r>
          </a:p>
        </p:txBody>
      </p:sp>
      <p:pic>
        <p:nvPicPr>
          <p:cNvPr id="5" name="Picture 4">
            <a:extLst>
              <a:ext uri="{FF2B5EF4-FFF2-40B4-BE49-F238E27FC236}">
                <a16:creationId xmlns:a16="http://schemas.microsoft.com/office/drawing/2014/main" id="{1E54079C-C8B8-4A1F-9B15-C2F7DDBCE1EF}"/>
              </a:ext>
            </a:extLst>
          </p:cNvPr>
          <p:cNvPicPr>
            <a:picLocks noChangeAspect="1"/>
          </p:cNvPicPr>
          <p:nvPr/>
        </p:nvPicPr>
        <p:blipFill rotWithShape="1">
          <a:blip r:embed="rId2">
            <a:duotone>
              <a:schemeClr val="accent2">
                <a:shade val="45000"/>
                <a:satMod val="135000"/>
              </a:schemeClr>
              <a:prstClr val="white"/>
            </a:duotone>
            <a:alphaModFix amt="51000"/>
          </a:blip>
          <a:srcRect l="27064" r="7383" b="-1"/>
          <a:stretch/>
        </p:blipFill>
        <p:spPr>
          <a:xfrm>
            <a:off x="5457027" y="10"/>
            <a:ext cx="6734973" cy="6857990"/>
          </a:xfrm>
          <a:prstGeom prst="rect">
            <a:avLst/>
          </a:prstGeom>
        </p:spPr>
      </p:pic>
      <p:sp>
        <p:nvSpPr>
          <p:cNvPr id="60"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57736" y="815001"/>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a:p>
        </p:txBody>
      </p:sp>
      <p:sp>
        <p:nvSpPr>
          <p:cNvPr id="43" name="Graphic 15">
            <a:extLst>
              <a:ext uri="{FF2B5EF4-FFF2-40B4-BE49-F238E27FC236}">
                <a16:creationId xmlns:a16="http://schemas.microsoft.com/office/drawing/2014/main" id="{8550FED7-7C32-42BB-98DB-30272A633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16516" y="104429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cxnSp>
        <p:nvCxnSpPr>
          <p:cNvPr id="45" name="Straight Connector 4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274341"/>
            <a:ext cx="11353800" cy="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384EB7F-9EB8-FE48-823F-2DA1B9B3CCFF}"/>
              </a:ext>
            </a:extLst>
          </p:cNvPr>
          <p:cNvSpPr txBox="1"/>
          <p:nvPr/>
        </p:nvSpPr>
        <p:spPr>
          <a:xfrm>
            <a:off x="0" y="2834640"/>
            <a:ext cx="5580635" cy="4524315"/>
          </a:xfrm>
          <a:prstGeom prst="rect">
            <a:avLst/>
          </a:prstGeom>
          <a:noFill/>
        </p:spPr>
        <p:txBody>
          <a:bodyPr wrap="square" rtlCol="0">
            <a:spAutoFit/>
          </a:bodyPr>
          <a:lstStyle/>
          <a:p>
            <a:pPr algn="ctr"/>
            <a:r>
              <a:rPr lang="en-US" dirty="0">
                <a:solidFill>
                  <a:schemeClr val="bg1"/>
                </a:solidFill>
              </a:rPr>
              <a:t>In the future as the Product Owner, creating</a:t>
            </a:r>
          </a:p>
          <a:p>
            <a:pPr algn="ctr"/>
            <a:r>
              <a:rPr lang="en-US" dirty="0">
                <a:solidFill>
                  <a:schemeClr val="bg1"/>
                </a:solidFill>
              </a:rPr>
              <a:t>solutions for the Development Team to follow in</a:t>
            </a:r>
          </a:p>
          <a:p>
            <a:pPr algn="ctr"/>
            <a:r>
              <a:rPr lang="en-US" dirty="0">
                <a:solidFill>
                  <a:schemeClr val="bg1"/>
                </a:solidFill>
              </a:rPr>
              <a:t>would both come in Waterfall and Agile techniques.</a:t>
            </a:r>
          </a:p>
          <a:p>
            <a:pPr algn="ctr"/>
            <a:r>
              <a:rPr lang="en-US" dirty="0">
                <a:solidFill>
                  <a:schemeClr val="bg1"/>
                </a:solidFill>
              </a:rPr>
              <a:t>They both have different qualities and factors </a:t>
            </a:r>
          </a:p>
          <a:p>
            <a:pPr algn="ctr"/>
            <a:r>
              <a:rPr lang="en-US" dirty="0">
                <a:solidFill>
                  <a:schemeClr val="bg1"/>
                </a:solidFill>
              </a:rPr>
              <a:t>that are compliant in creating a successful</a:t>
            </a:r>
          </a:p>
          <a:p>
            <a:pPr algn="ctr"/>
            <a:r>
              <a:rPr lang="en-US" dirty="0">
                <a:solidFill>
                  <a:schemeClr val="bg1"/>
                </a:solidFill>
              </a:rPr>
              <a:t>outcome for presenting a product to a client. </a:t>
            </a:r>
          </a:p>
          <a:p>
            <a:pPr algn="ctr"/>
            <a:r>
              <a:rPr lang="en-US" dirty="0">
                <a:solidFill>
                  <a:schemeClr val="bg1"/>
                </a:solidFill>
              </a:rPr>
              <a:t>Sometimes the Development Team might need</a:t>
            </a:r>
          </a:p>
          <a:p>
            <a:pPr algn="ctr"/>
            <a:r>
              <a:rPr lang="en-US" dirty="0">
                <a:solidFill>
                  <a:schemeClr val="bg1"/>
                </a:solidFill>
              </a:rPr>
              <a:t>multiple projects to be completed and </a:t>
            </a:r>
          </a:p>
          <a:p>
            <a:pPr algn="ctr"/>
            <a:r>
              <a:rPr lang="en-US" dirty="0">
                <a:solidFill>
                  <a:schemeClr val="bg1"/>
                </a:solidFill>
              </a:rPr>
              <a:t>sometimes there should be focus on one. Times</a:t>
            </a:r>
          </a:p>
          <a:p>
            <a:pPr algn="ctr"/>
            <a:r>
              <a:rPr lang="en-US" dirty="0">
                <a:solidFill>
                  <a:schemeClr val="bg1"/>
                </a:solidFill>
              </a:rPr>
              <a:t>will call for different measures and the team can </a:t>
            </a:r>
          </a:p>
          <a:p>
            <a:pPr algn="ctr"/>
            <a:r>
              <a:rPr lang="en-US" dirty="0">
                <a:solidFill>
                  <a:schemeClr val="bg1"/>
                </a:solidFill>
              </a:rPr>
              <a:t>prosper in utilizing both techniques luckily. </a:t>
            </a:r>
          </a:p>
          <a:p>
            <a:pPr algn="ctr"/>
            <a:r>
              <a:rPr lang="en-US" dirty="0"/>
              <a:t> </a:t>
            </a:r>
          </a:p>
          <a:p>
            <a:pPr algn="ctr"/>
            <a:r>
              <a:rPr lang="en-US" dirty="0"/>
              <a:t> </a:t>
            </a:r>
          </a:p>
          <a:p>
            <a:pPr algn="ctr"/>
            <a:endParaRPr lang="en-US" dirty="0"/>
          </a:p>
          <a:p>
            <a:pPr algn="ctr"/>
            <a:endParaRPr lang="en-US" dirty="0"/>
          </a:p>
        </p:txBody>
      </p:sp>
    </p:spTree>
    <p:extLst>
      <p:ext uri="{BB962C8B-B14F-4D97-AF65-F5344CB8AC3E}">
        <p14:creationId xmlns:p14="http://schemas.microsoft.com/office/powerpoint/2010/main" val="4006595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AE16A3-F1E6-6446-B13B-CE91CAD8BDB3}"/>
              </a:ext>
            </a:extLst>
          </p:cNvPr>
          <p:cNvSpPr>
            <a:spLocks noGrp="1"/>
          </p:cNvSpPr>
          <p:nvPr>
            <p:ph type="title"/>
          </p:nvPr>
        </p:nvSpPr>
        <p:spPr>
          <a:xfrm>
            <a:off x="6412091" y="114540"/>
            <a:ext cx="4414848" cy="786588"/>
          </a:xfrm>
        </p:spPr>
        <p:txBody>
          <a:bodyPr anchor="t">
            <a:normAutofit fontScale="90000"/>
          </a:bodyPr>
          <a:lstStyle/>
          <a:p>
            <a:pPr algn="ctr"/>
            <a:r>
              <a:rPr lang="en-US" sz="5400"/>
              <a:t>References</a:t>
            </a:r>
          </a:p>
        </p:txBody>
      </p:sp>
      <p:sp>
        <p:nvSpPr>
          <p:cNvPr id="78" name="Rectangle 77">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BDAA0E18-2EAB-49A0-B4C2-83A2EA2CBC88}"/>
              </a:ext>
            </a:extLst>
          </p:cNvPr>
          <p:cNvPicPr>
            <a:picLocks noChangeAspect="1"/>
          </p:cNvPicPr>
          <p:nvPr/>
        </p:nvPicPr>
        <p:blipFill rotWithShape="1">
          <a:blip r:embed="rId2"/>
          <a:srcRect l="22156" r="22157"/>
          <a:stretch/>
        </p:blipFill>
        <p:spPr>
          <a:xfrm>
            <a:off x="279143" y="299509"/>
            <a:ext cx="5221625" cy="6258983"/>
          </a:xfrm>
          <a:prstGeom prst="rect">
            <a:avLst/>
          </a:prstGeom>
        </p:spPr>
      </p:pic>
      <p:sp>
        <p:nvSpPr>
          <p:cNvPr id="3" name="Content Placeholder 2">
            <a:extLst>
              <a:ext uri="{FF2B5EF4-FFF2-40B4-BE49-F238E27FC236}">
                <a16:creationId xmlns:a16="http://schemas.microsoft.com/office/drawing/2014/main" id="{0DBC7F01-6D0C-A646-A9EA-FFFD96CA4271}"/>
              </a:ext>
            </a:extLst>
          </p:cNvPr>
          <p:cNvSpPr>
            <a:spLocks noGrp="1"/>
          </p:cNvSpPr>
          <p:nvPr>
            <p:ph idx="1"/>
          </p:nvPr>
        </p:nvSpPr>
        <p:spPr>
          <a:xfrm>
            <a:off x="6475611" y="901128"/>
            <a:ext cx="4504697" cy="5739702"/>
          </a:xfrm>
        </p:spPr>
        <p:txBody>
          <a:bodyPr anchor="t">
            <a:normAutofit fontScale="92500" lnSpcReduction="10000"/>
          </a:bodyPr>
          <a:lstStyle/>
          <a:p>
            <a:pPr marL="0" indent="0">
              <a:buNone/>
            </a:pPr>
            <a:r>
              <a:rPr lang="en-US" sz="1200" dirty="0" err="1"/>
              <a:t>Buteau</a:t>
            </a:r>
            <a:r>
              <a:rPr lang="en-US" sz="1200" dirty="0"/>
              <a:t>, A. (2018, April 25). Critical Success Factors of </a:t>
            </a:r>
          </a:p>
          <a:p>
            <a:pPr marL="0" indent="0">
              <a:buNone/>
            </a:pPr>
            <a:r>
              <a:rPr lang="en-US" sz="1200" dirty="0"/>
              <a:t>     Agile Projects- The PNR. </a:t>
            </a:r>
          </a:p>
          <a:p>
            <a:pPr marL="0" indent="0">
              <a:buNone/>
            </a:pPr>
            <a:r>
              <a:rPr lang="en-US" sz="1200" dirty="0"/>
              <a:t>     </a:t>
            </a:r>
            <a:r>
              <a:rPr lang="en-US" sz="1200" dirty="0" err="1"/>
              <a:t>Medium.</a:t>
            </a:r>
            <a:r>
              <a:rPr lang="en-US" sz="1200" dirty="0" err="1">
                <a:hlinkClick r:id="rId3"/>
              </a:rPr>
              <a:t>https</a:t>
            </a:r>
            <a:r>
              <a:rPr lang="en-US" sz="1200" dirty="0">
                <a:hlinkClick r:id="rId3"/>
              </a:rPr>
              <a:t>://medium.com/pnr/critical-success-  </a:t>
            </a:r>
          </a:p>
          <a:p>
            <a:pPr marL="0" indent="0">
              <a:buNone/>
            </a:pPr>
            <a:r>
              <a:rPr lang="en-US" sz="1200" dirty="0"/>
              <a:t>     </a:t>
            </a:r>
            <a:r>
              <a:rPr lang="en-US" sz="1200" dirty="0">
                <a:hlinkClick r:id="rId3"/>
              </a:rPr>
              <a:t>factors-of-agile-projects-65acd133a402</a:t>
            </a:r>
            <a:endParaRPr lang="en-US" sz="1200" dirty="0"/>
          </a:p>
          <a:p>
            <a:pPr marL="0" indent="0">
              <a:buNone/>
            </a:pPr>
            <a:r>
              <a:rPr lang="en-US" sz="1200" dirty="0"/>
              <a:t>Charles G. Cobb. (2015). </a:t>
            </a:r>
            <a:r>
              <a:rPr lang="en-US" sz="1200" i="1" dirty="0"/>
              <a:t>The Project     </a:t>
            </a:r>
          </a:p>
          <a:p>
            <a:pPr marL="0" indent="0">
              <a:buNone/>
            </a:pPr>
            <a:r>
              <a:rPr lang="en-US" sz="1200" i="1" dirty="0"/>
              <a:t>     Manager’s Guide to Mastering Agile :   </a:t>
            </a:r>
          </a:p>
          <a:p>
            <a:pPr marL="0" indent="0">
              <a:buNone/>
            </a:pPr>
            <a:r>
              <a:rPr lang="en-US" sz="1200" i="1" dirty="0"/>
              <a:t>     Principles and Practices for an Adaptive </a:t>
            </a:r>
          </a:p>
          <a:p>
            <a:pPr marL="0" indent="0">
              <a:buNone/>
            </a:pPr>
            <a:r>
              <a:rPr lang="en-US" sz="1200" i="1" dirty="0"/>
              <a:t>    Approach</a:t>
            </a:r>
            <a:r>
              <a:rPr lang="en-US" sz="1200" dirty="0"/>
              <a:t>. Wiley.</a:t>
            </a:r>
          </a:p>
          <a:p>
            <a:pPr marL="0" indent="0">
              <a:buNone/>
            </a:pPr>
            <a:r>
              <a:rPr lang="en-US" sz="1200" dirty="0"/>
              <a:t>Eby, K. (2021). Understanding the Agile Software </a:t>
            </a:r>
          </a:p>
          <a:p>
            <a:pPr marL="0" indent="0">
              <a:buNone/>
            </a:pPr>
            <a:r>
              <a:rPr lang="en-US" sz="1200" dirty="0"/>
              <a:t>    Development Lifecycle and Process Workflow. </a:t>
            </a:r>
          </a:p>
          <a:p>
            <a:pPr marL="0" indent="0">
              <a:buNone/>
            </a:pPr>
            <a:r>
              <a:rPr lang="en-US" sz="1200" dirty="0"/>
              <a:t>    Smartsheet.    </a:t>
            </a:r>
          </a:p>
          <a:p>
            <a:pPr marL="0" indent="0">
              <a:buNone/>
            </a:pPr>
            <a:r>
              <a:rPr lang="en-US" sz="1200" dirty="0"/>
              <a:t>     </a:t>
            </a:r>
            <a:r>
              <a:rPr lang="en-US" sz="1200" dirty="0">
                <a:hlinkClick r:id="rId4"/>
              </a:rPr>
              <a:t>https://www.smartsheet.com/understanding-agile-</a:t>
            </a:r>
            <a:endParaRPr lang="en-US" sz="1200" dirty="0"/>
          </a:p>
          <a:p>
            <a:pPr marL="0" indent="0">
              <a:buNone/>
            </a:pPr>
            <a:r>
              <a:rPr lang="en-US" sz="1200" dirty="0"/>
              <a:t>     </a:t>
            </a:r>
            <a:r>
              <a:rPr lang="en-US" sz="1200" dirty="0">
                <a:hlinkClick r:id="rId5"/>
              </a:rPr>
              <a:t>software-development-lifecycle-and-process-workflow</a:t>
            </a:r>
            <a:endParaRPr lang="en-US" sz="1200" dirty="0"/>
          </a:p>
          <a:p>
            <a:pPr marL="0" indent="0">
              <a:buNone/>
            </a:pPr>
            <a:r>
              <a:rPr lang="en-US" sz="1200" dirty="0"/>
              <a:t>Product Owner Roles and Responsibilities. (2020, </a:t>
            </a:r>
          </a:p>
          <a:p>
            <a:pPr marL="0" indent="0">
              <a:buNone/>
            </a:pPr>
            <a:r>
              <a:rPr lang="en-US" sz="1200" dirty="0"/>
              <a:t>     November 19). 280 Group. </a:t>
            </a:r>
            <a:r>
              <a:rPr lang="en-US" sz="1200" dirty="0">
                <a:hlinkClick r:id="rId6"/>
              </a:rPr>
              <a:t>https://280group.com/what-</a:t>
            </a:r>
          </a:p>
          <a:p>
            <a:pPr marL="0" indent="0">
              <a:buNone/>
            </a:pPr>
            <a:r>
              <a:rPr lang="en-US" sz="1200" dirty="0"/>
              <a:t>     </a:t>
            </a:r>
            <a:r>
              <a:rPr lang="en-US" sz="1200" dirty="0">
                <a:hlinkClick r:id="rId6"/>
              </a:rPr>
              <a:t>is-product-management/roles/product-owner/</a:t>
            </a:r>
            <a:endParaRPr lang="en-US" sz="1200" dirty="0"/>
          </a:p>
          <a:p>
            <a:pPr marL="0" indent="0">
              <a:buNone/>
            </a:pPr>
            <a:r>
              <a:rPr lang="en-US" sz="1200" dirty="0"/>
              <a:t>Santos, J. M. D. (2021, June 16). Agile vs. Waterfall: </a:t>
            </a:r>
          </a:p>
          <a:p>
            <a:pPr marL="0" indent="0">
              <a:buNone/>
            </a:pPr>
            <a:r>
              <a:rPr lang="en-US" sz="1200" dirty="0"/>
              <a:t>     Differences in Software Development Methodologies? </a:t>
            </a:r>
          </a:p>
          <a:p>
            <a:pPr marL="0" indent="0">
              <a:buNone/>
            </a:pPr>
            <a:r>
              <a:rPr lang="en-US" sz="1200" dirty="0"/>
              <a:t>     Project-</a:t>
            </a:r>
            <a:r>
              <a:rPr lang="en-US" sz="1200" dirty="0" err="1"/>
              <a:t>Management.Com</a:t>
            </a:r>
            <a:r>
              <a:rPr lang="en-US" sz="1200" dirty="0"/>
              <a:t>. </a:t>
            </a:r>
            <a:r>
              <a:rPr lang="en-US" sz="1200" dirty="0">
                <a:hlinkClick r:id="rId7"/>
              </a:rPr>
              <a:t>https://project-</a:t>
            </a:r>
            <a:endParaRPr lang="en-US" sz="1200" dirty="0"/>
          </a:p>
          <a:p>
            <a:pPr marL="0" indent="0">
              <a:buNone/>
            </a:pPr>
            <a:r>
              <a:rPr lang="en-US" sz="1200" dirty="0"/>
              <a:t>     </a:t>
            </a:r>
            <a:r>
              <a:rPr lang="en-US" sz="1200" dirty="0">
                <a:hlinkClick r:id="rId8"/>
              </a:rPr>
              <a:t>management.com/agile-vs-waterfall/#:%7E:text=Some%20of%</a:t>
            </a:r>
            <a:endParaRPr lang="en-US" sz="1200" dirty="0"/>
          </a:p>
          <a:p>
            <a:pPr marL="0" indent="0">
              <a:buNone/>
            </a:pPr>
            <a:r>
              <a:rPr lang="en-US" sz="1200" dirty="0"/>
              <a:t>     </a:t>
            </a:r>
            <a:r>
              <a:rPr lang="en-US" sz="1200" dirty="0">
                <a:hlinkClick r:id="rId9"/>
              </a:rPr>
              <a:t>20the%20distinct%20differences,helps%20</a:t>
            </a:r>
            <a:endParaRPr lang="en-US" sz="1200" dirty="0"/>
          </a:p>
          <a:p>
            <a:pPr marL="0" indent="0">
              <a:buNone/>
            </a:pPr>
            <a:r>
              <a:rPr lang="en-US" sz="1200" dirty="0"/>
              <a:t>     </a:t>
            </a:r>
            <a:r>
              <a:rPr lang="en-US" sz="1200" dirty="0">
                <a:hlinkClick r:id="rId10"/>
              </a:rPr>
              <a:t>complete%20one%20single%20project.</a:t>
            </a:r>
            <a:endParaRPr lang="en-US" sz="1200" dirty="0"/>
          </a:p>
          <a:p>
            <a:pPr marL="0" indent="0">
              <a:buNone/>
            </a:pPr>
            <a:endParaRPr lang="en-US" sz="1200" dirty="0"/>
          </a:p>
          <a:p>
            <a:pPr marL="0" indent="0">
              <a:buNone/>
            </a:pPr>
            <a:endParaRPr lang="en-US" sz="1200" dirty="0"/>
          </a:p>
          <a:p>
            <a:pPr marL="0" indent="0">
              <a:buNone/>
            </a:pPr>
            <a:endParaRPr lang="en-US" sz="1500" dirty="0"/>
          </a:p>
          <a:p>
            <a:endParaRPr lang="en-US" sz="1500" dirty="0"/>
          </a:p>
        </p:txBody>
      </p:sp>
      <p:cxnSp>
        <p:nvCxnSpPr>
          <p:cNvPr id="80"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037299"/>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{A75046A2-272F-FF4F-9FAC-CD712FCEED9A}tf16401378</Template>
  <TotalTime>938</TotalTime>
  <Words>928</Words>
  <Application>Microsoft Macintosh PowerPoint</Application>
  <PresentationFormat>Widescreen</PresentationFormat>
  <Paragraphs>79</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Univers</vt:lpstr>
      <vt:lpstr>GradientVTI</vt:lpstr>
      <vt:lpstr>Scrum/Agile Vs. WaterFall</vt:lpstr>
      <vt:lpstr>Given Roles in Scrum-Agile</vt:lpstr>
      <vt:lpstr> Various Phases of the Software Development Life Cycle Work in an Agile Approach</vt:lpstr>
      <vt:lpstr>Agile Approach vs. Waterfall Approach</vt:lpstr>
      <vt:lpstr>Agile Factors vs. Waterfall Factors</vt:lpstr>
      <vt:lpstr>Reflection and conclusion on utilizing waterfall And/or agile methodologies: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Scrum/Agile Vs. WaterFall</dc:title>
  <dc:creator>Maddon, Mark</dc:creator>
  <cp:lastModifiedBy>Maddon, Mark</cp:lastModifiedBy>
  <cp:revision>92</cp:revision>
  <dcterms:created xsi:type="dcterms:W3CDTF">2021-06-19T00:44:19Z</dcterms:created>
  <dcterms:modified xsi:type="dcterms:W3CDTF">2021-06-20T22:58:36Z</dcterms:modified>
</cp:coreProperties>
</file>